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4"/>
  </p:notesMasterIdLst>
  <p:sldIdLst>
    <p:sldId id="262" r:id="rId2"/>
    <p:sldId id="294" r:id="rId3"/>
    <p:sldId id="267" r:id="rId4"/>
    <p:sldId id="287" r:id="rId5"/>
    <p:sldId id="285" r:id="rId6"/>
    <p:sldId id="289" r:id="rId7"/>
    <p:sldId id="293" r:id="rId8"/>
    <p:sldId id="291" r:id="rId9"/>
    <p:sldId id="366" r:id="rId10"/>
    <p:sldId id="268" r:id="rId11"/>
    <p:sldId id="288" r:id="rId12"/>
    <p:sldId id="271" r:id="rId13"/>
    <p:sldId id="273" r:id="rId14"/>
    <p:sldId id="277" r:id="rId15"/>
    <p:sldId id="297" r:id="rId16"/>
    <p:sldId id="278" r:id="rId17"/>
    <p:sldId id="283" r:id="rId18"/>
    <p:sldId id="275" r:id="rId19"/>
    <p:sldId id="279" r:id="rId20"/>
    <p:sldId id="274" r:id="rId21"/>
    <p:sldId id="357" r:id="rId22"/>
    <p:sldId id="356" r:id="rId23"/>
    <p:sldId id="298" r:id="rId24"/>
    <p:sldId id="344" r:id="rId25"/>
    <p:sldId id="323" r:id="rId26"/>
    <p:sldId id="324" r:id="rId27"/>
    <p:sldId id="325" r:id="rId28"/>
    <p:sldId id="326" r:id="rId29"/>
    <p:sldId id="327" r:id="rId30"/>
    <p:sldId id="328" r:id="rId31"/>
    <p:sldId id="329" r:id="rId32"/>
    <p:sldId id="330" r:id="rId33"/>
    <p:sldId id="331" r:id="rId34"/>
    <p:sldId id="332" r:id="rId35"/>
    <p:sldId id="333" r:id="rId36"/>
    <p:sldId id="334" r:id="rId37"/>
    <p:sldId id="335" r:id="rId38"/>
    <p:sldId id="336" r:id="rId39"/>
    <p:sldId id="337" r:id="rId40"/>
    <p:sldId id="338" r:id="rId41"/>
    <p:sldId id="339" r:id="rId42"/>
    <p:sldId id="340" r:id="rId43"/>
    <p:sldId id="341" r:id="rId44"/>
    <p:sldId id="342" r:id="rId45"/>
    <p:sldId id="343" r:id="rId46"/>
    <p:sldId id="320" r:id="rId47"/>
    <p:sldId id="345" r:id="rId48"/>
    <p:sldId id="347" r:id="rId49"/>
    <p:sldId id="348" r:id="rId50"/>
    <p:sldId id="349" r:id="rId51"/>
    <p:sldId id="350" r:id="rId52"/>
    <p:sldId id="351" r:id="rId53"/>
    <p:sldId id="352" r:id="rId54"/>
    <p:sldId id="358" r:id="rId55"/>
    <p:sldId id="359" r:id="rId56"/>
    <p:sldId id="360" r:id="rId57"/>
    <p:sldId id="353" r:id="rId58"/>
    <p:sldId id="361" r:id="rId59"/>
    <p:sldId id="362" r:id="rId60"/>
    <p:sldId id="363" r:id="rId61"/>
    <p:sldId id="346" r:id="rId62"/>
    <p:sldId id="365" r:id="rId6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3137"/>
    <p:restoredTop sz="79563" autoAdjust="0"/>
  </p:normalViewPr>
  <p:slideViewPr>
    <p:cSldViewPr snapToGrid="0" snapToObjects="1">
      <p:cViewPr varScale="1">
        <p:scale>
          <a:sx n="66" d="100"/>
          <a:sy n="66" d="100"/>
        </p:scale>
        <p:origin x="1760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9E6BC2-7761-974E-AD79-AE7DEA148316}" type="datetimeFigureOut">
              <a:rPr lang="en-US" smtClean="0"/>
              <a:t>9/14/20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BF4C3A-D8DA-DB4A-88B8-28689BF40B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6068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7388"/>
            <a:ext cx="4568825" cy="342741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8" name="Shape 88"/>
          <p:cNvSpPr txBox="1">
            <a:spLocks noGrp="1"/>
          </p:cNvSpPr>
          <p:nvPr>
            <p:ph type="body" idx="1"/>
          </p:nvPr>
        </p:nvSpPr>
        <p:spPr>
          <a:xfrm>
            <a:off x="685801" y="4343400"/>
            <a:ext cx="5486400" cy="64629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spAutoFit/>
          </a:bodyPr>
          <a:lstStyle/>
          <a:p>
            <a:pPr marL="0" indent="0">
              <a:buNone/>
            </a:pPr>
            <a:endParaRPr lang="en-US" baseline="0" dirty="0"/>
          </a:p>
        </p:txBody>
      </p:sp>
      <p:sp>
        <p:nvSpPr>
          <p:cNvPr id="89" name="Shape 89"/>
          <p:cNvSpPr txBox="1">
            <a:spLocks noGrp="1"/>
          </p:cNvSpPr>
          <p:nvPr>
            <p:ph type="sldNum" idx="12"/>
          </p:nvPr>
        </p:nvSpPr>
        <p:spPr>
          <a:xfrm>
            <a:off x="3884612" y="8865454"/>
            <a:ext cx="2971799" cy="27695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spAutoFit/>
          </a:bodyPr>
          <a:lstStyle/>
          <a:p>
            <a:pPr marL="0" marR="0" lvl="0" indent="0" algn="r" rtl="0">
              <a:buSzPct val="25000"/>
              <a:buNone/>
            </a:pPr>
            <a:r>
              <a:rPr lang="x-none"/>
              <a:t> 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77" name="Shape 277"/>
          <p:cNvSpPr txBox="1">
            <a:spLocks noGrp="1"/>
          </p:cNvSpPr>
          <p:nvPr>
            <p:ph type="body" idx="1"/>
          </p:nvPr>
        </p:nvSpPr>
        <p:spPr>
          <a:xfrm>
            <a:off x="685801" y="4343400"/>
            <a:ext cx="5486400" cy="27695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spAutoFit/>
          </a:bodyPr>
          <a:lstStyle/>
          <a:p>
            <a:pPr marL="228600" indent="-228600">
              <a:buAutoNum type="arabicPeriod"/>
            </a:pPr>
            <a:endParaRPr lang="en-US" altLang="zh-CN" sz="1200" dirty="0">
              <a:latin typeface="Comic Sans MS"/>
              <a:sym typeface="Comic Sans MS"/>
            </a:endParaRPr>
          </a:p>
        </p:txBody>
      </p:sp>
      <p:sp>
        <p:nvSpPr>
          <p:cNvPr id="278" name="Shape 278"/>
          <p:cNvSpPr txBox="1">
            <a:spLocks noGrp="1"/>
          </p:cNvSpPr>
          <p:nvPr>
            <p:ph type="sldNum" idx="12"/>
          </p:nvPr>
        </p:nvSpPr>
        <p:spPr>
          <a:xfrm>
            <a:off x="3884612" y="8865453"/>
            <a:ext cx="2971799" cy="27695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spAutoFit/>
          </a:bodyPr>
          <a:lstStyle/>
          <a:p>
            <a:pPr marL="0" marR="0" lvl="0" indent="0" algn="r" rtl="0">
              <a:buSzPct val="25000"/>
              <a:buNone/>
            </a:pPr>
            <a:r>
              <a:rPr lang="en-US" dirty="0"/>
              <a:t> 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77" name="Shape 277"/>
          <p:cNvSpPr txBox="1">
            <a:spLocks noGrp="1"/>
          </p:cNvSpPr>
          <p:nvPr>
            <p:ph type="body" idx="1"/>
          </p:nvPr>
        </p:nvSpPr>
        <p:spPr>
          <a:xfrm>
            <a:off x="685801" y="4343400"/>
            <a:ext cx="5486400" cy="27695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spAutoFit/>
          </a:bodyPr>
          <a:lstStyle/>
          <a:p>
            <a:pPr marL="0" indent="0">
              <a:buNone/>
            </a:pPr>
            <a:endParaRPr lang="en-US" altLang="zh-CN" dirty="0"/>
          </a:p>
          <a:p>
            <a:pPr marL="228600" indent="-228600">
              <a:buAutoNum type="arabicPeriod"/>
            </a:pPr>
            <a:endParaRPr lang="en-US" dirty="0"/>
          </a:p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278" name="Shape 278"/>
          <p:cNvSpPr txBox="1">
            <a:spLocks noGrp="1"/>
          </p:cNvSpPr>
          <p:nvPr>
            <p:ph type="sldNum" idx="12"/>
          </p:nvPr>
        </p:nvSpPr>
        <p:spPr>
          <a:xfrm>
            <a:off x="3884612" y="8865453"/>
            <a:ext cx="2971799" cy="27695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spAutoFit/>
          </a:bodyPr>
          <a:lstStyle/>
          <a:p>
            <a:pPr marL="0" marR="0" lvl="0" indent="0" algn="r" rtl="0">
              <a:buSzPct val="25000"/>
              <a:buNone/>
            </a:pP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487569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77" name="Shape 277"/>
          <p:cNvSpPr txBox="1">
            <a:spLocks noGrp="1"/>
          </p:cNvSpPr>
          <p:nvPr>
            <p:ph type="body" idx="1"/>
          </p:nvPr>
        </p:nvSpPr>
        <p:spPr>
          <a:xfrm>
            <a:off x="685801" y="4343400"/>
            <a:ext cx="5486400" cy="27695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spAutoFit/>
          </a:bodyPr>
          <a:lstStyle/>
          <a:p>
            <a:pPr marL="0" indent="0">
              <a:buNone/>
            </a:pPr>
            <a:endParaRPr lang="en-US" altLang="zh-CN" dirty="0"/>
          </a:p>
          <a:p>
            <a:pPr marL="228600" indent="-228600">
              <a:buAutoNum type="arabicPeriod"/>
            </a:pPr>
            <a:endParaRPr lang="en-US" dirty="0"/>
          </a:p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278" name="Shape 278"/>
          <p:cNvSpPr txBox="1">
            <a:spLocks noGrp="1"/>
          </p:cNvSpPr>
          <p:nvPr>
            <p:ph type="sldNum" idx="12"/>
          </p:nvPr>
        </p:nvSpPr>
        <p:spPr>
          <a:xfrm>
            <a:off x="3884612" y="8865453"/>
            <a:ext cx="2971799" cy="27695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spAutoFit/>
          </a:bodyPr>
          <a:lstStyle/>
          <a:p>
            <a:pPr marL="0" marR="0" lvl="0" indent="0" algn="r" rtl="0">
              <a:buSzPct val="25000"/>
              <a:buNone/>
            </a:pP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745678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77" name="Shape 277"/>
          <p:cNvSpPr txBox="1">
            <a:spLocks noGrp="1"/>
          </p:cNvSpPr>
          <p:nvPr>
            <p:ph type="body" idx="1"/>
          </p:nvPr>
        </p:nvSpPr>
        <p:spPr>
          <a:xfrm>
            <a:off x="685801" y="4343400"/>
            <a:ext cx="5486400" cy="27695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spAutoFit/>
          </a:bodyPr>
          <a:lstStyle/>
          <a:p>
            <a:pPr marL="0" indent="0">
              <a:buNone/>
            </a:pPr>
            <a:endParaRPr lang="en-US" dirty="0"/>
          </a:p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278" name="Shape 278"/>
          <p:cNvSpPr txBox="1">
            <a:spLocks noGrp="1"/>
          </p:cNvSpPr>
          <p:nvPr>
            <p:ph type="sldNum" idx="12"/>
          </p:nvPr>
        </p:nvSpPr>
        <p:spPr>
          <a:xfrm>
            <a:off x="3884612" y="8865453"/>
            <a:ext cx="2971799" cy="27695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spAutoFit/>
          </a:bodyPr>
          <a:lstStyle/>
          <a:p>
            <a:pPr marL="0" marR="0" lvl="0" indent="0" algn="r" rtl="0">
              <a:buSzPct val="25000"/>
              <a:buNone/>
            </a:pPr>
            <a:r>
              <a:rPr lang="en-US" dirty="0"/>
              <a:t> 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77" name="Shape 277"/>
          <p:cNvSpPr txBox="1">
            <a:spLocks noGrp="1"/>
          </p:cNvSpPr>
          <p:nvPr>
            <p:ph type="body" idx="1"/>
          </p:nvPr>
        </p:nvSpPr>
        <p:spPr>
          <a:xfrm>
            <a:off x="685801" y="4343400"/>
            <a:ext cx="5486400" cy="27695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Week 1-2:  Math Foundations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Week 3-1</a:t>
            </a:r>
            <a:r>
              <a:rPr lang="en-US" altLang="zh-CN" dirty="0"/>
              <a:t>2</a:t>
            </a:r>
            <a:r>
              <a:rPr lang="en-US" dirty="0"/>
              <a:t>: </a:t>
            </a:r>
            <a:r>
              <a:rPr lang="en-US" baseline="0" dirty="0"/>
              <a:t> Basic techniques through the study of various classical algorithms</a:t>
            </a:r>
          </a:p>
          <a:p>
            <a:pPr marL="0" indent="0">
              <a:buNone/>
            </a:pPr>
            <a:endParaRPr lang="en-US" baseline="0" dirty="0"/>
          </a:p>
          <a:p>
            <a:pPr marL="0" indent="0">
              <a:buNone/>
            </a:pPr>
            <a:r>
              <a:rPr lang="en-US" baseline="0" dirty="0"/>
              <a:t>Week 1</a:t>
            </a:r>
            <a:r>
              <a:rPr lang="en-US" altLang="zh-CN" baseline="0" dirty="0"/>
              <a:t>3</a:t>
            </a:r>
            <a:r>
              <a:rPr lang="en-US" baseline="0" dirty="0"/>
              <a:t>-14:  Hard problems and beyond</a:t>
            </a:r>
            <a:endParaRPr lang="en-US" dirty="0"/>
          </a:p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278" name="Shape 278"/>
          <p:cNvSpPr txBox="1">
            <a:spLocks noGrp="1"/>
          </p:cNvSpPr>
          <p:nvPr>
            <p:ph type="sldNum" idx="12"/>
          </p:nvPr>
        </p:nvSpPr>
        <p:spPr>
          <a:xfrm>
            <a:off x="3884612" y="8865453"/>
            <a:ext cx="2971799" cy="27695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spAutoFit/>
          </a:bodyPr>
          <a:lstStyle/>
          <a:p>
            <a:pPr marL="0" marR="0" lvl="0" indent="0" algn="r" rtl="0">
              <a:buSzPct val="25000"/>
              <a:buNone/>
            </a:pPr>
            <a:r>
              <a:rPr lang="en-US" dirty="0"/>
              <a:t> 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77" name="Shape 277"/>
          <p:cNvSpPr txBox="1">
            <a:spLocks noGrp="1"/>
          </p:cNvSpPr>
          <p:nvPr>
            <p:ph type="body" idx="1"/>
          </p:nvPr>
        </p:nvSpPr>
        <p:spPr>
          <a:xfrm>
            <a:off x="685801" y="4343400"/>
            <a:ext cx="5486400" cy="27695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spAutoFit/>
          </a:bodyPr>
          <a:lstStyle/>
          <a:p>
            <a:pPr marL="228600" indent="-228600">
              <a:buAutoNum type="arabicPeriod"/>
            </a:pPr>
            <a:r>
              <a:rPr lang="en-US" altLang="zh-CN" sz="1200" dirty="0">
                <a:latin typeface="Comic Sans MS"/>
                <a:ea typeface="Comic Sans MS"/>
                <a:cs typeface="Comic Sans MS"/>
                <a:sym typeface="Comic Sans MS"/>
              </a:rPr>
              <a:t>Sep</a:t>
            </a:r>
            <a:r>
              <a:rPr lang="zh-CN" altLang="en-US" sz="1200" dirty="0"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-US" altLang="zh-CN" sz="1200" dirty="0">
                <a:latin typeface="Comic Sans MS"/>
                <a:ea typeface="Comic Sans MS"/>
                <a:cs typeface="Comic Sans MS"/>
                <a:sym typeface="Comic Sans MS"/>
              </a:rPr>
              <a:t>28,</a:t>
            </a:r>
            <a:r>
              <a:rPr lang="zh-CN" altLang="en-US" sz="1200" dirty="0"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-US" altLang="zh-CN" sz="1200" dirty="0">
                <a:latin typeface="Comic Sans MS"/>
                <a:ea typeface="Comic Sans MS"/>
                <a:cs typeface="Comic Sans MS"/>
                <a:sym typeface="Comic Sans MS"/>
              </a:rPr>
              <a:t>Oct</a:t>
            </a:r>
            <a:r>
              <a:rPr lang="zh-CN" altLang="en-US" sz="1200" dirty="0"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-US" altLang="zh-CN" sz="1200" dirty="0">
                <a:latin typeface="Comic Sans MS"/>
                <a:ea typeface="Comic Sans MS"/>
                <a:cs typeface="Comic Sans MS"/>
                <a:sym typeface="Comic Sans MS"/>
              </a:rPr>
              <a:t>16,</a:t>
            </a:r>
            <a:r>
              <a:rPr lang="zh-CN" altLang="en-US" sz="1200" dirty="0"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-US" altLang="zh-CN" sz="1200" dirty="0">
                <a:latin typeface="Comic Sans MS"/>
                <a:ea typeface="Comic Sans MS"/>
                <a:cs typeface="Comic Sans MS"/>
                <a:sym typeface="Comic Sans MS"/>
              </a:rPr>
              <a:t>Nov</a:t>
            </a:r>
            <a:r>
              <a:rPr lang="zh-CN" altLang="en-US" sz="1200" dirty="0"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-US" altLang="zh-CN" sz="1200" dirty="0">
                <a:latin typeface="Comic Sans MS"/>
                <a:ea typeface="Comic Sans MS"/>
                <a:cs typeface="Comic Sans MS"/>
                <a:sym typeface="Comic Sans MS"/>
              </a:rPr>
              <a:t>6,</a:t>
            </a:r>
            <a:r>
              <a:rPr lang="zh-CN" altLang="en-US" sz="1200" dirty="0"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-US" altLang="zh-CN" sz="1200" dirty="0">
                <a:latin typeface="Comic Sans MS"/>
                <a:ea typeface="Comic Sans MS"/>
                <a:cs typeface="Comic Sans MS"/>
                <a:sym typeface="Comic Sans MS"/>
              </a:rPr>
              <a:t>Nov</a:t>
            </a:r>
            <a:r>
              <a:rPr lang="zh-CN" altLang="en-US" sz="1200" dirty="0"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-US" altLang="zh-CN" sz="1200" dirty="0">
                <a:latin typeface="Comic Sans MS"/>
                <a:ea typeface="Comic Sans MS"/>
                <a:cs typeface="Comic Sans MS"/>
                <a:sym typeface="Comic Sans MS"/>
              </a:rPr>
              <a:t>23,</a:t>
            </a:r>
            <a:r>
              <a:rPr lang="zh-CN" altLang="en-US" sz="1200" dirty="0"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-US" altLang="zh-CN" sz="1200" dirty="0">
                <a:latin typeface="Comic Sans MS"/>
                <a:ea typeface="Comic Sans MS"/>
                <a:cs typeface="Comic Sans MS"/>
                <a:sym typeface="Comic Sans MS"/>
              </a:rPr>
              <a:t>Dec</a:t>
            </a:r>
            <a:r>
              <a:rPr lang="zh-CN" altLang="en-US" sz="1200" dirty="0"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-US" altLang="zh-CN" sz="1200" dirty="0">
                <a:latin typeface="Comic Sans MS"/>
                <a:ea typeface="Comic Sans MS"/>
                <a:cs typeface="Comic Sans MS"/>
                <a:sym typeface="Comic Sans MS"/>
              </a:rPr>
              <a:t>7 </a:t>
            </a:r>
          </a:p>
          <a:p>
            <a:pPr marL="228600" indent="-228600">
              <a:buAutoNum type="arabicPeriod"/>
            </a:pPr>
            <a:r>
              <a:rPr lang="en-US" altLang="zh-CN" sz="1200" dirty="0">
                <a:latin typeface="Comic Sans MS"/>
                <a:sym typeface="Comic Sans MS"/>
              </a:rPr>
              <a:t>Nov</a:t>
            </a:r>
            <a:r>
              <a:rPr lang="zh-CN" altLang="en-US" sz="1200" dirty="0">
                <a:latin typeface="Comic Sans MS"/>
                <a:sym typeface="Comic Sans MS"/>
              </a:rPr>
              <a:t> </a:t>
            </a:r>
            <a:r>
              <a:rPr lang="en-US" altLang="zh-CN" sz="1200" dirty="0">
                <a:latin typeface="Comic Sans MS"/>
                <a:sym typeface="Comic Sans MS"/>
              </a:rPr>
              <a:t>2</a:t>
            </a:r>
          </a:p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278" name="Shape 278"/>
          <p:cNvSpPr txBox="1">
            <a:spLocks noGrp="1"/>
          </p:cNvSpPr>
          <p:nvPr>
            <p:ph type="sldNum" idx="12"/>
          </p:nvPr>
        </p:nvSpPr>
        <p:spPr>
          <a:xfrm>
            <a:off x="3884612" y="8865453"/>
            <a:ext cx="2971799" cy="27695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spAutoFit/>
          </a:bodyPr>
          <a:lstStyle/>
          <a:p>
            <a:pPr marL="0" marR="0" lvl="0" indent="0" algn="r" rtl="0">
              <a:buSzPct val="25000"/>
              <a:buNone/>
            </a:pP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038856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77" name="Shape 277"/>
          <p:cNvSpPr txBox="1">
            <a:spLocks noGrp="1"/>
          </p:cNvSpPr>
          <p:nvPr>
            <p:ph type="body" idx="1"/>
          </p:nvPr>
        </p:nvSpPr>
        <p:spPr>
          <a:xfrm>
            <a:off x="685801" y="4343400"/>
            <a:ext cx="5486400" cy="27695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spAutoFit/>
          </a:bodyPr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78" name="Shape 278"/>
          <p:cNvSpPr txBox="1">
            <a:spLocks noGrp="1"/>
          </p:cNvSpPr>
          <p:nvPr>
            <p:ph type="sldNum" idx="12"/>
          </p:nvPr>
        </p:nvSpPr>
        <p:spPr>
          <a:xfrm>
            <a:off x="3884612" y="8865453"/>
            <a:ext cx="2971799" cy="27695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spAutoFit/>
          </a:bodyPr>
          <a:lstStyle/>
          <a:p>
            <a:pPr marL="0" marR="0" lvl="0" indent="0" algn="r" rtl="0">
              <a:buSzPct val="25000"/>
              <a:buNone/>
            </a:pPr>
            <a:r>
              <a:rPr lang="en-US" dirty="0"/>
              <a:t> 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77" name="Shape 277"/>
          <p:cNvSpPr txBox="1">
            <a:spLocks noGrp="1"/>
          </p:cNvSpPr>
          <p:nvPr>
            <p:ph type="body" idx="1"/>
          </p:nvPr>
        </p:nvSpPr>
        <p:spPr>
          <a:xfrm>
            <a:off x="685801" y="4343400"/>
            <a:ext cx="5486400" cy="27695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spAutoFit/>
          </a:bodyPr>
          <a:lstStyle/>
          <a:p>
            <a:pPr marL="0" indent="0">
              <a:buNone/>
            </a:pPr>
            <a:endParaRPr lang="en-US" dirty="0"/>
          </a:p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278" name="Shape 278"/>
          <p:cNvSpPr txBox="1">
            <a:spLocks noGrp="1"/>
          </p:cNvSpPr>
          <p:nvPr>
            <p:ph type="sldNum" idx="12"/>
          </p:nvPr>
        </p:nvSpPr>
        <p:spPr>
          <a:xfrm>
            <a:off x="3884612" y="8865453"/>
            <a:ext cx="2971799" cy="27695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spAutoFit/>
          </a:bodyPr>
          <a:lstStyle/>
          <a:p>
            <a:pPr marL="0" marR="0" lvl="0" indent="0" algn="r" rtl="0">
              <a:buSzPct val="25000"/>
              <a:buNone/>
            </a:pP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7211302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77" name="Shape 277"/>
          <p:cNvSpPr txBox="1">
            <a:spLocks noGrp="1"/>
          </p:cNvSpPr>
          <p:nvPr>
            <p:ph type="body" idx="1"/>
          </p:nvPr>
        </p:nvSpPr>
        <p:spPr>
          <a:xfrm>
            <a:off x="685801" y="4343400"/>
            <a:ext cx="5486400" cy="27695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spAutoFit/>
          </a:bodyPr>
          <a:lstStyle/>
          <a:p>
            <a:pPr marL="0" indent="0">
              <a:buNone/>
            </a:pPr>
            <a:endParaRPr lang="en-US" dirty="0"/>
          </a:p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278" name="Shape 278"/>
          <p:cNvSpPr txBox="1">
            <a:spLocks noGrp="1"/>
          </p:cNvSpPr>
          <p:nvPr>
            <p:ph type="sldNum" idx="12"/>
          </p:nvPr>
        </p:nvSpPr>
        <p:spPr>
          <a:xfrm>
            <a:off x="3884612" y="8865453"/>
            <a:ext cx="2971799" cy="27695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spAutoFit/>
          </a:bodyPr>
          <a:lstStyle/>
          <a:p>
            <a:pPr marL="0" marR="0" lvl="0" indent="0" algn="r" rtl="0">
              <a:buSzPct val="25000"/>
              <a:buNone/>
            </a:pP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046393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77" name="Shape 277"/>
          <p:cNvSpPr txBox="1">
            <a:spLocks noGrp="1"/>
          </p:cNvSpPr>
          <p:nvPr>
            <p:ph type="body" idx="1"/>
          </p:nvPr>
        </p:nvSpPr>
        <p:spPr>
          <a:xfrm>
            <a:off x="685801" y="4343400"/>
            <a:ext cx="5486400" cy="27695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spAutoFit/>
          </a:bodyPr>
          <a:lstStyle/>
          <a:p>
            <a:pPr marL="0" indent="0">
              <a:buNone/>
            </a:pPr>
            <a:endParaRPr lang="en-US" dirty="0"/>
          </a:p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278" name="Shape 278"/>
          <p:cNvSpPr txBox="1">
            <a:spLocks noGrp="1"/>
          </p:cNvSpPr>
          <p:nvPr>
            <p:ph type="sldNum" idx="12"/>
          </p:nvPr>
        </p:nvSpPr>
        <p:spPr>
          <a:xfrm>
            <a:off x="3884612" y="8865453"/>
            <a:ext cx="2971799" cy="27695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spAutoFit/>
          </a:bodyPr>
          <a:lstStyle/>
          <a:p>
            <a:pPr marL="0" marR="0" lvl="0" indent="0" algn="r" rtl="0">
              <a:buSzPct val="25000"/>
              <a:buNone/>
            </a:pPr>
            <a:r>
              <a:rPr lang="en-US" dirty="0"/>
              <a:t> 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194FE-9F56-A446-B419-10DC0FEFDCD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12843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77" name="Shape 277"/>
          <p:cNvSpPr txBox="1">
            <a:spLocks noGrp="1"/>
          </p:cNvSpPr>
          <p:nvPr>
            <p:ph type="body" idx="1"/>
          </p:nvPr>
        </p:nvSpPr>
        <p:spPr>
          <a:xfrm>
            <a:off x="685801" y="4343400"/>
            <a:ext cx="5486400" cy="27695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spAutoFit/>
          </a:bodyPr>
          <a:lstStyle/>
          <a:p>
            <a:pPr marL="0" indent="0">
              <a:buNone/>
            </a:pPr>
            <a:endParaRPr lang="en-US" dirty="0"/>
          </a:p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278" name="Shape 278"/>
          <p:cNvSpPr txBox="1">
            <a:spLocks noGrp="1"/>
          </p:cNvSpPr>
          <p:nvPr>
            <p:ph type="sldNum" idx="12"/>
          </p:nvPr>
        </p:nvSpPr>
        <p:spPr>
          <a:xfrm>
            <a:off x="3884612" y="8865453"/>
            <a:ext cx="2971799" cy="27695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spAutoFit/>
          </a:bodyPr>
          <a:lstStyle/>
          <a:p>
            <a:pPr marL="0" marR="0" lvl="0" indent="0" algn="r" rtl="0">
              <a:buSzPct val="25000"/>
              <a:buNone/>
            </a:pPr>
            <a:r>
              <a:rPr lang="en-US" dirty="0"/>
              <a:t> 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194FE-9F56-A446-B419-10DC0FEFDCD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88406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/>
              <a:t>A Bit More About You? (e.g., name, hobbies, goals/dreams…)</a:t>
            </a:r>
          </a:p>
          <a:p>
            <a:r>
              <a:rPr kumimoji="1" lang="en-US" altLang="zh-CN"/>
              <a:t>https://www.polleverywhere.com/discourses/yTmx8J8dlgLYdOCD5sNtq</a:t>
            </a:r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BF4C3A-D8DA-DB4A-88B8-28689BF40B0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19712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194FE-9F56-A446-B419-10DC0FEFDCD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24825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194FE-9F56-A446-B419-10DC0FEFDCD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92475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All about Cutting Watermelons</a:t>
            </a:r>
          </a:p>
          <a:p>
            <a:r>
              <a:rPr kumimoji="1" lang="en-US" altLang="zh-CN" dirty="0"/>
              <a:t>https://</a:t>
            </a:r>
            <a:r>
              <a:rPr kumimoji="1" lang="en-US" altLang="zh-CN" dirty="0" err="1"/>
              <a:t>www.polleverywhere.com</a:t>
            </a:r>
            <a:r>
              <a:rPr kumimoji="1" lang="en-US" altLang="zh-CN" dirty="0"/>
              <a:t>/competitions/ykFTT03M9fL9O9u033QSD?display_state=</a:t>
            </a:r>
            <a:r>
              <a:rPr kumimoji="1" lang="en-US" altLang="zh-CN" dirty="0" err="1"/>
              <a:t>welcome&amp;controls</a:t>
            </a:r>
            <a:r>
              <a:rPr kumimoji="1" lang="en-US" altLang="zh-CN" dirty="0"/>
              <a:t>=</a:t>
            </a:r>
            <a:r>
              <a:rPr kumimoji="1" lang="en-US" altLang="zh-CN" dirty="0" err="1"/>
              <a:t>none&amp;onscreen</a:t>
            </a:r>
            <a:r>
              <a:rPr kumimoji="1" lang="en-US" altLang="zh-CN" dirty="0"/>
              <a:t>=persist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BF4C3A-D8DA-DB4A-88B8-28689BF40B0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9977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/>
              <a:t>Question #1 How many slices of watermelon you can get (at most) by cutting it once?</a:t>
            </a:r>
          </a:p>
          <a:p>
            <a:r>
              <a:rPr kumimoji="1" lang="en-US" altLang="zh-CN"/>
              <a:t>https://www.polleverywhere.com/multiple_choice_polls/XqWDO1B8q1pxbH4ZmeX2N?display_state=title&amp;controls=none&amp;onscreen=persist</a:t>
            </a:r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BF4C3A-D8DA-DB4A-88B8-28689BF40B0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7325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/>
              <a:t>Question #1 How many slices of watermelon you can get (at most) by cutting it once?</a:t>
            </a:r>
          </a:p>
          <a:p>
            <a:r>
              <a:rPr kumimoji="1" lang="en-US" altLang="zh-CN"/>
              <a:t>https://www.polleverywhere.com/multiple_choice_polls/XqWDO1B8q1pxbH4ZmeX2N?display_state=instructions&amp;controls=none&amp;onscreen=persist</a:t>
            </a:r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BF4C3A-D8DA-DB4A-88B8-28689BF40B0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13040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/>
              <a:t>Question #1 How many slices of watermelon you can get (at most) by cutting it once?</a:t>
            </a:r>
          </a:p>
          <a:p>
            <a:r>
              <a:rPr kumimoji="1" lang="en-US" altLang="zh-CN" dirty="0"/>
              <a:t>https://</a:t>
            </a:r>
            <a:r>
              <a:rPr kumimoji="1" lang="en-US" altLang="zh-CN" dirty="0" err="1"/>
              <a:t>www.polleverywhere.com</a:t>
            </a:r>
            <a:r>
              <a:rPr kumimoji="1" lang="en-US" altLang="zh-CN" dirty="0"/>
              <a:t>/</a:t>
            </a:r>
            <a:r>
              <a:rPr kumimoji="1" lang="en-US" altLang="zh-CN" dirty="0" err="1"/>
              <a:t>multiple_choice_polls</a:t>
            </a:r>
            <a:r>
              <a:rPr kumimoji="1" lang="en-US" altLang="zh-CN" dirty="0"/>
              <a:t>/XqWDO1B8q1pxbH4ZmeX2N?display_state=</a:t>
            </a:r>
            <a:r>
              <a:rPr kumimoji="1" lang="en-US" altLang="zh-CN" dirty="0" err="1"/>
              <a:t>chart&amp;display</a:t>
            </a:r>
            <a:r>
              <a:rPr kumimoji="1" lang="en-US" altLang="zh-CN" dirty="0"/>
              <a:t>=</a:t>
            </a:r>
            <a:r>
              <a:rPr kumimoji="1" lang="en-US" altLang="zh-CN" dirty="0" err="1"/>
              <a:t>correctness&amp;controls</a:t>
            </a:r>
            <a:r>
              <a:rPr kumimoji="1" lang="en-US" altLang="zh-CN" dirty="0"/>
              <a:t>=</a:t>
            </a:r>
            <a:r>
              <a:rPr kumimoji="1" lang="en-US" altLang="zh-CN" dirty="0" err="1"/>
              <a:t>none&amp;onscreen</a:t>
            </a:r>
            <a:r>
              <a:rPr kumimoji="1" lang="en-US" altLang="zh-CN" dirty="0"/>
              <a:t>=persist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BF4C3A-D8DA-DB4A-88B8-28689BF40B0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54259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/>
              <a:t>All about Cutting Watermelons</a:t>
            </a:r>
          </a:p>
          <a:p>
            <a:r>
              <a:rPr kumimoji="1" lang="en-US" altLang="zh-CN"/>
              <a:t>https://www.polleverywhere.com/competitions/ykFTT03M9fL9O9u033QSD?display_state=leaderboard&amp;onscreen=persist</a:t>
            </a:r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BF4C3A-D8DA-DB4A-88B8-28689BF40B0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2746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77" name="Shape 277"/>
          <p:cNvSpPr txBox="1">
            <a:spLocks noGrp="1"/>
          </p:cNvSpPr>
          <p:nvPr>
            <p:ph type="body" idx="1"/>
          </p:nvPr>
        </p:nvSpPr>
        <p:spPr>
          <a:xfrm>
            <a:off x="685801" y="4343400"/>
            <a:ext cx="5486400" cy="27695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spAutoFit/>
          </a:bodyPr>
          <a:lstStyle/>
          <a:p>
            <a:pPr marL="0" lvl="1" indent="0" algn="l" rtl="0">
              <a:spcBef>
                <a:spcPts val="400"/>
              </a:spcBef>
              <a:buClr>
                <a:schemeClr val="dk1"/>
              </a:buClr>
              <a:buSzPct val="80000"/>
              <a:buFont typeface="Arial"/>
              <a:buNone/>
              <a:defRPr/>
            </a:pPr>
            <a:endParaRPr lang="en-US" sz="2500" dirty="0">
              <a:solidFill>
                <a:srgbClr val="008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78" name="Shape 278"/>
          <p:cNvSpPr txBox="1">
            <a:spLocks noGrp="1"/>
          </p:cNvSpPr>
          <p:nvPr>
            <p:ph type="sldNum" idx="12"/>
          </p:nvPr>
        </p:nvSpPr>
        <p:spPr>
          <a:xfrm>
            <a:off x="3884612" y="8865453"/>
            <a:ext cx="2971799" cy="27695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spAutoFit/>
          </a:bodyPr>
          <a:lstStyle/>
          <a:p>
            <a:pPr marL="0" marR="0" lvl="0" indent="0" algn="r" rtl="0">
              <a:buSzPct val="25000"/>
              <a:buNone/>
            </a:pPr>
            <a:r>
              <a:rPr lang="en-US" dirty="0"/>
              <a:t> </a:t>
            </a: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How many slices of watermelon you can get (at most) by cutting it twice?</a:t>
            </a:r>
          </a:p>
          <a:p>
            <a:r>
              <a:rPr kumimoji="1" lang="en-US" altLang="zh-CN" dirty="0"/>
              <a:t>https://</a:t>
            </a:r>
            <a:r>
              <a:rPr kumimoji="1" lang="en-US" altLang="zh-CN" dirty="0" err="1"/>
              <a:t>www.polleverywhere.com</a:t>
            </a:r>
            <a:r>
              <a:rPr kumimoji="1" lang="en-US" altLang="zh-CN" dirty="0"/>
              <a:t>/</a:t>
            </a:r>
            <a:r>
              <a:rPr kumimoji="1" lang="en-US" altLang="zh-CN" dirty="0" err="1"/>
              <a:t>multiple_choice_polls</a:t>
            </a:r>
            <a:r>
              <a:rPr kumimoji="1" lang="en-US" altLang="zh-CN" dirty="0"/>
              <a:t>/986WsbnD4uFYzrQfbJkzu?display_state=</a:t>
            </a:r>
            <a:r>
              <a:rPr kumimoji="1" lang="en-US" altLang="zh-CN" dirty="0" err="1"/>
              <a:t>title&amp;controls</a:t>
            </a:r>
            <a:r>
              <a:rPr kumimoji="1" lang="en-US" altLang="zh-CN" dirty="0"/>
              <a:t>=</a:t>
            </a:r>
            <a:r>
              <a:rPr kumimoji="1" lang="en-US" altLang="zh-CN" dirty="0" err="1"/>
              <a:t>none&amp;onscreen</a:t>
            </a:r>
            <a:r>
              <a:rPr kumimoji="1" lang="en-US" altLang="zh-CN" dirty="0"/>
              <a:t>=persist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BF4C3A-D8DA-DB4A-88B8-28689BF40B0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30890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/>
              <a:t>How many slices of watermelon you can get (at most) by cutting it twice?</a:t>
            </a:r>
          </a:p>
          <a:p>
            <a:r>
              <a:rPr kumimoji="1" lang="en-US" altLang="zh-CN"/>
              <a:t>https://www.polleverywhere.com/multiple_choice_polls/986WsbnD4uFYzrQfbJkzu?display_state=instructions&amp;controls=none&amp;onscreen=persist</a:t>
            </a:r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BF4C3A-D8DA-DB4A-88B8-28689BF40B0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54714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/>
              <a:t>How many slices of watermelon you can get (at most) by cutting it twice?</a:t>
            </a:r>
          </a:p>
          <a:p>
            <a:r>
              <a:rPr kumimoji="1" lang="en-US" altLang="zh-CN"/>
              <a:t>https://www.polleverywhere.com/multiple_choice_polls/986WsbnD4uFYzrQfbJkzu?display_state=chart&amp;display=correctness&amp;controls=none&amp;onscreen=persist</a:t>
            </a:r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BF4C3A-D8DA-DB4A-88B8-28689BF40B0F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62367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/>
              <a:t>All about Cutting Watermelons</a:t>
            </a:r>
          </a:p>
          <a:p>
            <a:r>
              <a:rPr kumimoji="1" lang="en-US" altLang="zh-CN"/>
              <a:t>https://www.polleverywhere.com/competitions/ykFTT03M9fL9O9u033QSD?display_state=leaderboard&amp;onscreen=persist</a:t>
            </a:r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BF4C3A-D8DA-DB4A-88B8-28689BF40B0F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02788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/>
              <a:t>How many slices of watermelon you can get (at most) by cutting it 3 times?</a:t>
            </a:r>
          </a:p>
          <a:p>
            <a:r>
              <a:rPr kumimoji="1" lang="en-US" altLang="zh-CN"/>
              <a:t>https://www.polleverywhere.com/multiple_choice_polls/J5ebw3CRjQoWAZ69oKati?display_state=title&amp;controls=none&amp;onscreen=persist</a:t>
            </a:r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BF4C3A-D8DA-DB4A-88B8-28689BF40B0F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49551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/>
              <a:t>How many slices of watermelon you can get (at most) by cutting it 3 times?</a:t>
            </a:r>
          </a:p>
          <a:p>
            <a:r>
              <a:rPr kumimoji="1" lang="en-US" altLang="zh-CN"/>
              <a:t>https://www.polleverywhere.com/multiple_choice_polls/J5ebw3CRjQoWAZ69oKati?display_state=instructions&amp;controls=none&amp;onscreen=persist</a:t>
            </a:r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BF4C3A-D8DA-DB4A-88B8-28689BF40B0F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2030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/>
              <a:t>How many slices of watermelon you can get (at most) by cutting it 3 times?</a:t>
            </a:r>
          </a:p>
          <a:p>
            <a:r>
              <a:rPr kumimoji="1" lang="en-US" altLang="zh-CN"/>
              <a:t>https://www.polleverywhere.com/multiple_choice_polls/J5ebw3CRjQoWAZ69oKati?display_state=chart&amp;display=correctness&amp;controls=none&amp;onscreen=persist</a:t>
            </a:r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BF4C3A-D8DA-DB4A-88B8-28689BF40B0F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10140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/>
              <a:t>All about Cutting Watermelons</a:t>
            </a:r>
          </a:p>
          <a:p>
            <a:r>
              <a:rPr kumimoji="1" lang="en-US" altLang="zh-CN"/>
              <a:t>https://www.polleverywhere.com/competitions/ykFTT03M9fL9O9u033QSD?display_state=leaderboard&amp;onscreen=persist</a:t>
            </a:r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BF4C3A-D8DA-DB4A-88B8-28689BF40B0F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24550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/>
              <a:t>How many slices of watermelon you can get (at most) by cutting it 4 times?</a:t>
            </a:r>
          </a:p>
          <a:p>
            <a:r>
              <a:rPr kumimoji="1" lang="en-US" altLang="zh-CN"/>
              <a:t>https://www.polleverywhere.com/multiple_choice_polls/bVBn72CRzE9SMfb5a2ODD?display_state=title&amp;controls=none&amp;onscreen=persist</a:t>
            </a:r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BF4C3A-D8DA-DB4A-88B8-28689BF40B0F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06008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/>
              <a:t>How many slices of watermelon you can get (at most) by cutting it 4 times?</a:t>
            </a:r>
          </a:p>
          <a:p>
            <a:r>
              <a:rPr kumimoji="1" lang="en-US" altLang="zh-CN"/>
              <a:t>https://www.polleverywhere.com/multiple_choice_polls/bVBn72CRzE9SMfb5a2ODD?display_state=instructions&amp;controls=none&amp;onscreen=persist</a:t>
            </a:r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BF4C3A-D8DA-DB4A-88B8-28689BF40B0F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3732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77" name="Shape 277"/>
          <p:cNvSpPr txBox="1">
            <a:spLocks noGrp="1"/>
          </p:cNvSpPr>
          <p:nvPr>
            <p:ph type="body" idx="1"/>
          </p:nvPr>
        </p:nvSpPr>
        <p:spPr>
          <a:xfrm>
            <a:off x="685801" y="4343400"/>
            <a:ext cx="5486400" cy="27695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spAutoFit/>
          </a:bodyPr>
          <a:lstStyle/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80000"/>
              <a:buFont typeface="Arial"/>
              <a:buNone/>
              <a:tabLst/>
              <a:defRPr/>
            </a:pPr>
            <a:r>
              <a:rPr lang="en-US" altLang="zh-CN" sz="2800" dirty="0"/>
              <a:t>Homework related issues:  </a:t>
            </a:r>
            <a:r>
              <a:rPr lang="en-US" altLang="zh-CN" sz="2800" baseline="0" dirty="0"/>
              <a:t> grades, homework solution</a:t>
            </a:r>
            <a:endParaRPr lang="en-US" altLang="zh-CN" sz="2800" dirty="0"/>
          </a:p>
          <a:p>
            <a:pPr marL="0" lvl="1" indent="0" algn="l" rtl="0">
              <a:spcBef>
                <a:spcPts val="400"/>
              </a:spcBef>
              <a:buClr>
                <a:schemeClr val="dk1"/>
              </a:buClr>
              <a:buSzPct val="80000"/>
              <a:buFont typeface="Arial"/>
              <a:buNone/>
              <a:defRPr/>
            </a:pPr>
            <a:endParaRPr lang="en-US" sz="2500" dirty="0">
              <a:solidFill>
                <a:srgbClr val="008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78" name="Shape 278"/>
          <p:cNvSpPr txBox="1">
            <a:spLocks noGrp="1"/>
          </p:cNvSpPr>
          <p:nvPr>
            <p:ph type="sldNum" idx="12"/>
          </p:nvPr>
        </p:nvSpPr>
        <p:spPr>
          <a:xfrm>
            <a:off x="3884612" y="8865453"/>
            <a:ext cx="2971799" cy="27695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spAutoFit/>
          </a:bodyPr>
          <a:lstStyle/>
          <a:p>
            <a:pPr marL="0" marR="0" lvl="0" indent="0" algn="r" rtl="0">
              <a:buSzPct val="25000"/>
              <a:buNone/>
            </a:pP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95190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/>
              <a:t>How many slices of watermelon you can get (at most) by cutting it 4 times?</a:t>
            </a:r>
          </a:p>
          <a:p>
            <a:r>
              <a:rPr kumimoji="1" lang="en-US" altLang="zh-CN"/>
              <a:t>https://www.polleverywhere.com/multiple_choice_polls/bVBn72CRzE9SMfb5a2ODD?display_state=chart&amp;display=correctness&amp;controls=none&amp;onscreen=persist</a:t>
            </a:r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BF4C3A-D8DA-DB4A-88B8-28689BF40B0F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51479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/>
              <a:t>All about Cutting Watermelons</a:t>
            </a:r>
          </a:p>
          <a:p>
            <a:r>
              <a:rPr kumimoji="1" lang="en-US" altLang="zh-CN"/>
              <a:t>https://www.polleverywhere.com/competitions/ykFTT03M9fL9O9u033QSD?display_state=leaderboard&amp;onscreen=persist</a:t>
            </a:r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BF4C3A-D8DA-DB4A-88B8-28689BF40B0F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68875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/>
              <a:t>Question #5 How many slices of watermelon you can get (at most) by cutting it 5 times?</a:t>
            </a:r>
          </a:p>
          <a:p>
            <a:r>
              <a:rPr kumimoji="1" lang="en-US" altLang="zh-CN"/>
              <a:t>https://www.polleverywhere.com/multiple_choice_polls/S0hffj8QAYeaZRgG0mpqT?display_state=title&amp;controls=none&amp;onscreen=persist</a:t>
            </a:r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BF4C3A-D8DA-DB4A-88B8-28689BF40B0F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57942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/>
              <a:t>Question #5 How many slices of watermelon you can get (at most) by cutting it 5 times?</a:t>
            </a:r>
          </a:p>
          <a:p>
            <a:r>
              <a:rPr kumimoji="1" lang="en-US" altLang="zh-CN"/>
              <a:t>https://www.polleverywhere.com/multiple_choice_polls/S0hffj8QAYeaZRgG0mpqT?display_state=instructions&amp;controls=none&amp;onscreen=persist</a:t>
            </a:r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BF4C3A-D8DA-DB4A-88B8-28689BF40B0F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25416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/>
              <a:t>Question #5 How many slices of watermelon you can get (at most) by cutting it 5 times?</a:t>
            </a:r>
          </a:p>
          <a:p>
            <a:r>
              <a:rPr kumimoji="1" lang="en-US" altLang="zh-CN"/>
              <a:t>https://www.polleverywhere.com/multiple_choice_polls/S0hffj8QAYeaZRgG0mpqT?display_state=chart&amp;display=correctness&amp;controls=none&amp;onscreen=persist</a:t>
            </a:r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BF4C3A-D8DA-DB4A-88B8-28689BF40B0F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69143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/>
              <a:t>All about Cutting Watermelons</a:t>
            </a:r>
          </a:p>
          <a:p>
            <a:r>
              <a:rPr kumimoji="1" lang="en-US" altLang="zh-CN"/>
              <a:t>https://www.polleverywhere.com/competitions/ykFTT03M9fL9O9u033QSD?display_state=finale&amp;onscreen=persist</a:t>
            </a:r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BF4C3A-D8DA-DB4A-88B8-28689BF40B0F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55963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194FE-9F56-A446-B419-10DC0FEFDCD0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482172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194FE-9F56-A446-B419-10DC0FEFDCD0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26581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194FE-9F56-A446-B419-10DC0FEFDCD0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25269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194FE-9F56-A446-B419-10DC0FEFDCD0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2036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77" name="Shape 277"/>
          <p:cNvSpPr txBox="1">
            <a:spLocks noGrp="1"/>
          </p:cNvSpPr>
          <p:nvPr>
            <p:ph type="body" idx="1"/>
          </p:nvPr>
        </p:nvSpPr>
        <p:spPr>
          <a:xfrm>
            <a:off x="685801" y="4343400"/>
            <a:ext cx="5486400" cy="27695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spAutoFit/>
          </a:bodyPr>
          <a:lstStyle/>
          <a:p>
            <a:pPr marL="0" lvl="1" indent="0" algn="l" rtl="0">
              <a:spcBef>
                <a:spcPts val="400"/>
              </a:spcBef>
              <a:buClr>
                <a:schemeClr val="dk1"/>
              </a:buClr>
              <a:buSzPct val="80000"/>
              <a:buFont typeface="Arial"/>
              <a:buNone/>
              <a:defRPr/>
            </a:pPr>
            <a:endParaRPr lang="en-US" sz="2500" dirty="0">
              <a:solidFill>
                <a:srgbClr val="008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78" name="Shape 278"/>
          <p:cNvSpPr txBox="1">
            <a:spLocks noGrp="1"/>
          </p:cNvSpPr>
          <p:nvPr>
            <p:ph type="sldNum" idx="12"/>
          </p:nvPr>
        </p:nvSpPr>
        <p:spPr>
          <a:xfrm>
            <a:off x="3884612" y="8865453"/>
            <a:ext cx="2971799" cy="27695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spAutoFit/>
          </a:bodyPr>
          <a:lstStyle/>
          <a:p>
            <a:pPr marL="0" marR="0" lvl="0" indent="0" algn="r" rtl="0">
              <a:buSzPct val="25000"/>
              <a:buNone/>
            </a:pP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641706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194FE-9F56-A446-B419-10DC0FEFDCD0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43024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194FE-9F56-A446-B419-10DC0FEFDCD0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32785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194FE-9F56-A446-B419-10DC0FEFDCD0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33323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194FE-9F56-A446-B419-10DC0FEFDCD0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0477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194FE-9F56-A446-B419-10DC0FEFDCD0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32012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194FE-9F56-A446-B419-10DC0FEFDCD0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79469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194FE-9F56-A446-B419-10DC0FEFDCD0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37985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194FE-9F56-A446-B419-10DC0FEFDCD0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81464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194FE-9F56-A446-B419-10DC0FEFDCD0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27716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194FE-9F56-A446-B419-10DC0FEFDCD0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0260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77" name="Shape 277"/>
          <p:cNvSpPr txBox="1">
            <a:spLocks noGrp="1"/>
          </p:cNvSpPr>
          <p:nvPr>
            <p:ph type="body" idx="1"/>
          </p:nvPr>
        </p:nvSpPr>
        <p:spPr>
          <a:xfrm>
            <a:off x="685801" y="4343400"/>
            <a:ext cx="5486400" cy="27695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spAutoFit/>
          </a:bodyPr>
          <a:lstStyle/>
          <a:p>
            <a:pPr marL="0" lvl="1" indent="0" algn="l" rtl="0">
              <a:spcBef>
                <a:spcPts val="400"/>
              </a:spcBef>
              <a:buClr>
                <a:schemeClr val="dk1"/>
              </a:buClr>
              <a:buSzPct val="80000"/>
              <a:buFont typeface="Arial"/>
              <a:buNone/>
              <a:defRPr/>
            </a:pPr>
            <a:endParaRPr lang="en-US" sz="2500" dirty="0">
              <a:solidFill>
                <a:srgbClr val="008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78" name="Shape 278"/>
          <p:cNvSpPr txBox="1">
            <a:spLocks noGrp="1"/>
          </p:cNvSpPr>
          <p:nvPr>
            <p:ph type="sldNum" idx="12"/>
          </p:nvPr>
        </p:nvSpPr>
        <p:spPr>
          <a:xfrm>
            <a:off x="3884612" y="8865453"/>
            <a:ext cx="2971799" cy="27695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spAutoFit/>
          </a:bodyPr>
          <a:lstStyle/>
          <a:p>
            <a:pPr marL="0" marR="0" lvl="0" indent="0" algn="r" rtl="0">
              <a:buSzPct val="25000"/>
              <a:buNone/>
            </a:pP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2863956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194FE-9F56-A446-B419-10DC0FEFDCD0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79975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194FE-9F56-A446-B419-10DC0FEFDCD0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31745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194FE-9F56-A446-B419-10DC0FEFDCD0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5465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77" name="Shape 277"/>
          <p:cNvSpPr txBox="1">
            <a:spLocks noGrp="1"/>
          </p:cNvSpPr>
          <p:nvPr>
            <p:ph type="body" idx="1"/>
          </p:nvPr>
        </p:nvSpPr>
        <p:spPr>
          <a:xfrm>
            <a:off x="685801" y="4343400"/>
            <a:ext cx="5486400" cy="27695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spAutoFit/>
          </a:bodyPr>
          <a:lstStyle/>
          <a:p>
            <a:pPr marL="0" lvl="1" indent="0" algn="l" rtl="0">
              <a:spcBef>
                <a:spcPts val="400"/>
              </a:spcBef>
              <a:buClr>
                <a:schemeClr val="dk1"/>
              </a:buClr>
              <a:buSzPct val="80000"/>
              <a:buFont typeface="Arial"/>
              <a:buNone/>
              <a:defRPr/>
            </a:pPr>
            <a:endParaRPr lang="en-US" sz="2500" dirty="0">
              <a:solidFill>
                <a:srgbClr val="008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78" name="Shape 278"/>
          <p:cNvSpPr txBox="1">
            <a:spLocks noGrp="1"/>
          </p:cNvSpPr>
          <p:nvPr>
            <p:ph type="sldNum" idx="12"/>
          </p:nvPr>
        </p:nvSpPr>
        <p:spPr>
          <a:xfrm>
            <a:off x="3884612" y="8865453"/>
            <a:ext cx="2971799" cy="27695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spAutoFit/>
          </a:bodyPr>
          <a:lstStyle/>
          <a:p>
            <a:pPr marL="0" marR="0" lvl="0" indent="0" algn="r" rtl="0">
              <a:buSzPct val="25000"/>
              <a:buNone/>
            </a:pP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4797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77" name="Shape 277"/>
          <p:cNvSpPr txBox="1">
            <a:spLocks noGrp="1"/>
          </p:cNvSpPr>
          <p:nvPr>
            <p:ph type="body" idx="1"/>
          </p:nvPr>
        </p:nvSpPr>
        <p:spPr>
          <a:xfrm>
            <a:off x="685801" y="4343400"/>
            <a:ext cx="5486400" cy="27695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spAutoFit/>
          </a:bodyPr>
          <a:lstStyle/>
          <a:p>
            <a:pPr marL="0" lvl="1" indent="0" algn="l" rtl="0">
              <a:spcBef>
                <a:spcPts val="400"/>
              </a:spcBef>
              <a:buClr>
                <a:schemeClr val="dk1"/>
              </a:buClr>
              <a:buSzPct val="80000"/>
              <a:buFont typeface="Arial"/>
              <a:buNone/>
              <a:defRPr/>
            </a:pPr>
            <a:endParaRPr lang="en-US" sz="2500" dirty="0">
              <a:solidFill>
                <a:srgbClr val="008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78" name="Shape 278"/>
          <p:cNvSpPr txBox="1">
            <a:spLocks noGrp="1"/>
          </p:cNvSpPr>
          <p:nvPr>
            <p:ph type="sldNum" idx="12"/>
          </p:nvPr>
        </p:nvSpPr>
        <p:spPr>
          <a:xfrm>
            <a:off x="3884612" y="8865453"/>
            <a:ext cx="2971799" cy="27695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spAutoFit/>
          </a:bodyPr>
          <a:lstStyle/>
          <a:p>
            <a:pPr marL="0" marR="0" lvl="0" indent="0" algn="r" rtl="0">
              <a:buSzPct val="25000"/>
              <a:buNone/>
            </a:pP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766684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194FE-9F56-A446-B419-10DC0FEFDCD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1332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13113-A946-0C4B-9A07-BFD1D0434803}" type="datetimeFigureOut">
              <a:rPr lang="en-US" smtClean="0"/>
              <a:t>9/14/20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7F227-7E1C-2045-A185-8F103991B9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94189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13113-A946-0C4B-9A07-BFD1D0434803}" type="datetimeFigureOut">
              <a:rPr lang="en-US" smtClean="0"/>
              <a:t>9/14/20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7F227-7E1C-2045-A185-8F103991B9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9760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13113-A946-0C4B-9A07-BFD1D0434803}" type="datetimeFigureOut">
              <a:rPr lang="en-US" smtClean="0"/>
              <a:t>9/14/20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7F227-7E1C-2045-A185-8F103991B9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3345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13113-A946-0C4B-9A07-BFD1D0434803}" type="datetimeFigureOut">
              <a:rPr lang="en-US" smtClean="0"/>
              <a:t>9/14/20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7F227-7E1C-2045-A185-8F103991B9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2759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13113-A946-0C4B-9A07-BFD1D0434803}" type="datetimeFigureOut">
              <a:rPr lang="en-US" smtClean="0"/>
              <a:t>9/14/20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7F227-7E1C-2045-A185-8F103991B9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8241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13113-A946-0C4B-9A07-BFD1D0434803}" type="datetimeFigureOut">
              <a:rPr lang="en-US" smtClean="0"/>
              <a:t>9/14/20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7F227-7E1C-2045-A185-8F103991B9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8585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13113-A946-0C4B-9A07-BFD1D0434803}" type="datetimeFigureOut">
              <a:rPr lang="en-US" smtClean="0"/>
              <a:t>9/14/20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7F227-7E1C-2045-A185-8F103991B9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5728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13113-A946-0C4B-9A07-BFD1D0434803}" type="datetimeFigureOut">
              <a:rPr lang="en-US" smtClean="0"/>
              <a:t>9/14/20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7F227-7E1C-2045-A185-8F103991B9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8501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13113-A946-0C4B-9A07-BFD1D0434803}" type="datetimeFigureOut">
              <a:rPr lang="en-US" smtClean="0"/>
              <a:t>9/14/20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7F227-7E1C-2045-A185-8F103991B9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6068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13113-A946-0C4B-9A07-BFD1D0434803}" type="datetimeFigureOut">
              <a:rPr lang="en-US" smtClean="0"/>
              <a:t>9/14/20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7F227-7E1C-2045-A185-8F103991B9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17366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13113-A946-0C4B-9A07-BFD1D0434803}" type="datetimeFigureOut">
              <a:rPr lang="en-US" smtClean="0"/>
              <a:t>9/14/20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7F227-7E1C-2045-A185-8F103991B9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6463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E13113-A946-0C4B-9A07-BFD1D0434803}" type="datetimeFigureOut">
              <a:rPr lang="en-US" smtClean="0"/>
              <a:t>9/14/20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A7F227-7E1C-2045-A185-8F103991B9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7766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yu.edu/about/policies-guidelines-compliance/policies-and-guidelines/academic-integrity-for-students-at-nyu.html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hyperlink" Target="mailto:cydney.delia@nyu.edu" TargetMode="External"/><Relationship Id="rId4" Type="http://schemas.openxmlformats.org/officeDocument/2006/relationships/hyperlink" Target="mailto:212-998-4980/mosescsd@nyu.edu" TargetMode="Externa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mailto:siyao.guo@nyu.edu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mailto:lp2528@nyu.edu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mailto:yd1158@nyu.edu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pollev.com/free_text_polls/Un4kWgw2oJROitk8R2h4A/respond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>
            <a:spLocks noGrp="1"/>
          </p:cNvSpPr>
          <p:nvPr>
            <p:ph type="subTitle" idx="1"/>
          </p:nvPr>
        </p:nvSpPr>
        <p:spPr>
          <a:xfrm>
            <a:off x="3434478" y="5913049"/>
            <a:ext cx="5876612" cy="55395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spAutoFit/>
          </a:bodyPr>
          <a:lstStyle/>
          <a:p>
            <a:pPr lvl="0">
              <a:spcBef>
                <a:spcPts val="480"/>
              </a:spcBef>
              <a:buClr>
                <a:srgbClr val="3F3F3F"/>
              </a:buClr>
              <a:buSzPct val="25000"/>
            </a:pPr>
            <a:r>
              <a:rPr lang="en-US" altLang="zh-CN" sz="3000" dirty="0">
                <a:solidFill>
                  <a:schemeClr val="tx2">
                    <a:lumMod val="60000"/>
                    <a:lumOff val="40000"/>
                  </a:schemeClr>
                </a:solidFill>
                <a:latin typeface="Comic Sans MS"/>
                <a:ea typeface="Comic Sans MS"/>
                <a:cs typeface="Comic Sans MS"/>
                <a:sym typeface="Comic Sans MS"/>
              </a:rPr>
              <a:t>Fall 2020 @ NYU Shanghai</a:t>
            </a:r>
          </a:p>
        </p:txBody>
      </p:sp>
      <p:sp>
        <p:nvSpPr>
          <p:cNvPr id="7" name="Shape 84"/>
          <p:cNvSpPr txBox="1">
            <a:spLocks/>
          </p:cNvSpPr>
          <p:nvPr/>
        </p:nvSpPr>
        <p:spPr>
          <a:xfrm>
            <a:off x="715052" y="2866127"/>
            <a:ext cx="7772400" cy="769401"/>
          </a:xfrm>
          <a:prstGeom prst="rect">
            <a:avLst/>
          </a:prstGeom>
          <a:noFill/>
          <a:ln>
            <a:noFill/>
          </a:ln>
        </p:spPr>
        <p:txBody>
          <a:bodyPr vert="horz" lIns="91425" tIns="45700" rIns="91425" bIns="45700" rtlCol="0" anchor="ctr" anchorCtr="0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dk1"/>
              </a:buClr>
              <a:buSzPct val="25000"/>
            </a:pPr>
            <a:r>
              <a:rPr lang="en-US" dirty="0">
                <a:solidFill>
                  <a:srgbClr val="558ED5"/>
                </a:solidFill>
                <a:latin typeface="Comic Sans MS"/>
                <a:ea typeface="Comic Sans MS"/>
                <a:cs typeface="Comic Sans MS"/>
                <a:sym typeface="Comic Sans MS"/>
              </a:rPr>
              <a:t>Introduction</a:t>
            </a:r>
            <a:endParaRPr lang="x-none" dirty="0">
              <a:solidFill>
                <a:srgbClr val="558ED5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8" name="Shape 85"/>
          <p:cNvSpPr txBox="1">
            <a:spLocks/>
          </p:cNvSpPr>
          <p:nvPr/>
        </p:nvSpPr>
        <p:spPr>
          <a:xfrm>
            <a:off x="-33418" y="310391"/>
            <a:ext cx="5346880" cy="55395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25" tIns="45700" rIns="91425" bIns="45700" rtlCol="0" anchor="t" anchorCtr="0">
            <a:sp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480"/>
              </a:spcBef>
              <a:buClr>
                <a:srgbClr val="3F3F3F"/>
              </a:buClr>
              <a:buSzPct val="25000"/>
            </a:pPr>
            <a:r>
              <a:rPr lang="en-US" altLang="zh-CN" sz="3000" dirty="0">
                <a:solidFill>
                  <a:srgbClr val="558ED5"/>
                </a:solidFill>
                <a:latin typeface="Comic Sans MS"/>
                <a:ea typeface="Comic Sans MS"/>
                <a:cs typeface="Comic Sans MS"/>
                <a:sym typeface="Comic Sans MS"/>
              </a:rPr>
              <a:t>CSCI-SHU 220: Algorithms</a:t>
            </a:r>
          </a:p>
        </p:txBody>
      </p:sp>
    </p:spTree>
    <p:extLst>
      <p:ext uri="{BB962C8B-B14F-4D97-AF65-F5344CB8AC3E}">
        <p14:creationId xmlns:p14="http://schemas.microsoft.com/office/powerpoint/2010/main" val="3478584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8900" advClick="0"/>
    </mc:Choice>
    <mc:Fallback xmlns="">
      <p:transition xmlns:p14="http://schemas.microsoft.com/office/powerpoint/2010/main" spd="slow" advClick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 txBox="1">
            <a:spLocks noGrp="1"/>
          </p:cNvSpPr>
          <p:nvPr>
            <p:ph type="title"/>
          </p:nvPr>
        </p:nvSpPr>
        <p:spPr>
          <a:xfrm>
            <a:off x="457200" y="492214"/>
            <a:ext cx="8229600" cy="70784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sp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25000"/>
            </a:pPr>
            <a:r>
              <a:rPr lang="en-US" sz="4000" dirty="0">
                <a:solidFill>
                  <a:srgbClr val="558ED5"/>
                </a:solidFill>
                <a:latin typeface="Comic Sans MS"/>
                <a:ea typeface="Comic Sans MS"/>
                <a:cs typeface="Comic Sans MS"/>
                <a:sym typeface="Comic Sans MS"/>
              </a:rPr>
              <a:t>Course Information</a:t>
            </a:r>
          </a:p>
        </p:txBody>
      </p:sp>
      <p:sp>
        <p:nvSpPr>
          <p:cNvPr id="5" name="Shape 274"/>
          <p:cNvSpPr txBox="1">
            <a:spLocks/>
          </p:cNvSpPr>
          <p:nvPr/>
        </p:nvSpPr>
        <p:spPr>
          <a:xfrm>
            <a:off x="457200" y="848018"/>
            <a:ext cx="8453114" cy="588362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25" tIns="45700" rIns="91425" bIns="45700" rtlCol="1" anchor="t" anchorCtr="0">
            <a:spAutoFit/>
          </a:bodyPr>
          <a:lstStyle>
            <a:lvl1pPr marL="342900" indent="-342900" algn="r" defTabSz="91440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r" defTabSz="914400" rtl="1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91440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914400" rtl="1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914400" rtl="1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algn="l" rtl="0">
              <a:spcBef>
                <a:spcPts val="400"/>
              </a:spcBef>
              <a:buClr>
                <a:schemeClr val="dk1"/>
              </a:buClr>
              <a:buSzPct val="80000"/>
              <a:buNone/>
              <a:defRPr/>
            </a:pPr>
            <a:endParaRPr lang="en-US" sz="2100" dirty="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342900" lvl="1" indent="-342900" algn="l" rtl="0">
              <a:spcBef>
                <a:spcPts val="400"/>
              </a:spcBef>
              <a:buClr>
                <a:schemeClr val="dk1"/>
              </a:buClr>
              <a:buSzPct val="80000"/>
              <a:buFont typeface="Arial"/>
              <a:buChar char="•"/>
              <a:defRPr/>
            </a:pPr>
            <a:r>
              <a:rPr lang="en-US" sz="2500" dirty="0">
                <a:latin typeface="Comic Sans MS"/>
                <a:ea typeface="Comic Sans MS"/>
                <a:cs typeface="Comic Sans MS"/>
                <a:sym typeface="Comic Sans MS"/>
              </a:rPr>
              <a:t>Meeting time:   </a:t>
            </a:r>
          </a:p>
          <a:p>
            <a:pPr marL="742950" lvl="2" indent="-342900" algn="l" rtl="0">
              <a:spcBef>
                <a:spcPts val="400"/>
              </a:spcBef>
              <a:buClr>
                <a:schemeClr val="dk1"/>
              </a:buClr>
              <a:buSzPct val="80000"/>
              <a:buFont typeface="Arial"/>
              <a:buChar char="•"/>
              <a:defRPr/>
            </a:pPr>
            <a:r>
              <a:rPr lang="en-US" dirty="0">
                <a:latin typeface="Comic Sans MS"/>
                <a:ea typeface="Comic Sans MS"/>
                <a:cs typeface="Comic Sans MS"/>
                <a:sym typeface="Comic Sans MS"/>
              </a:rPr>
              <a:t>Lectures:          </a:t>
            </a:r>
            <a:r>
              <a:rPr lang="en-US" dirty="0">
                <a:solidFill>
                  <a:srgbClr val="008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MW 11:30-12:45p    </a:t>
            </a:r>
            <a:r>
              <a:rPr lang="zh-CN" altLang="en-US" dirty="0">
                <a:solidFill>
                  <a:srgbClr val="008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-US" dirty="0">
                <a:solidFill>
                  <a:srgbClr val="008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(@</a:t>
            </a:r>
            <a:r>
              <a:rPr lang="en-US" altLang="zh-CN" dirty="0">
                <a:solidFill>
                  <a:srgbClr val="008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604</a:t>
            </a:r>
            <a:r>
              <a:rPr lang="en-US" dirty="0">
                <a:solidFill>
                  <a:srgbClr val="008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) </a:t>
            </a:r>
          </a:p>
          <a:p>
            <a:pPr marL="742950" lvl="2" indent="-342900" algn="l" rtl="0">
              <a:spcBef>
                <a:spcPts val="400"/>
              </a:spcBef>
              <a:buClr>
                <a:schemeClr val="dk1"/>
              </a:buClr>
              <a:buSzPct val="80000"/>
              <a:buFont typeface="Arial"/>
              <a:buChar char="•"/>
              <a:defRPr/>
            </a:pPr>
            <a:r>
              <a:rPr lang="en-US" dirty="0">
                <a:latin typeface="Comic Sans MS"/>
                <a:ea typeface="Comic Sans MS"/>
                <a:cs typeface="Comic Sans MS"/>
                <a:sym typeface="Comic Sans MS"/>
              </a:rPr>
              <a:t>Recitations:       </a:t>
            </a:r>
            <a:r>
              <a:rPr lang="en-US" dirty="0">
                <a:solidFill>
                  <a:srgbClr val="008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F   11:30-</a:t>
            </a:r>
            <a:r>
              <a:rPr lang="en-US" altLang="zh-CN" dirty="0">
                <a:solidFill>
                  <a:srgbClr val="008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12</a:t>
            </a:r>
            <a:r>
              <a:rPr lang="en-US" dirty="0">
                <a:solidFill>
                  <a:srgbClr val="008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:</a:t>
            </a:r>
            <a:r>
              <a:rPr lang="en-US" altLang="zh-CN" dirty="0">
                <a:solidFill>
                  <a:srgbClr val="008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45</a:t>
            </a:r>
            <a:r>
              <a:rPr lang="en-US" dirty="0">
                <a:solidFill>
                  <a:srgbClr val="008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p       (@</a:t>
            </a:r>
            <a:r>
              <a:rPr lang="en-US" altLang="zh-CN" dirty="0">
                <a:solidFill>
                  <a:srgbClr val="008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604</a:t>
            </a:r>
            <a:r>
              <a:rPr lang="en-US" dirty="0">
                <a:solidFill>
                  <a:srgbClr val="008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)</a:t>
            </a:r>
          </a:p>
          <a:p>
            <a:pPr marL="742950" lvl="2" indent="-342900" algn="l" rtl="0">
              <a:spcBef>
                <a:spcPts val="400"/>
              </a:spcBef>
              <a:buClr>
                <a:schemeClr val="dk1"/>
              </a:buClr>
              <a:buSzPct val="80000"/>
              <a:buFont typeface="Arial"/>
              <a:buChar char="•"/>
              <a:defRPr/>
            </a:pPr>
            <a:r>
              <a:rPr lang="en-US" dirty="0">
                <a:latin typeface="Comic Sans MS"/>
                <a:ea typeface="Comic Sans MS"/>
                <a:cs typeface="Comic Sans MS"/>
                <a:sym typeface="Comic Sans MS"/>
              </a:rPr>
              <a:t>Office hours:    </a:t>
            </a:r>
            <a:r>
              <a:rPr lang="en-US" dirty="0">
                <a:solidFill>
                  <a:srgbClr val="008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W  2:00-3:00p        (</a:t>
            </a:r>
            <a:r>
              <a:rPr lang="en-US" altLang="zh-CN" dirty="0">
                <a:solidFill>
                  <a:srgbClr val="008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Siyao</a:t>
            </a:r>
            <a:r>
              <a:rPr lang="en-US" dirty="0">
                <a:solidFill>
                  <a:srgbClr val="008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@1159)</a:t>
            </a:r>
          </a:p>
          <a:p>
            <a:pPr marL="400050" lvl="2" indent="0" algn="l" rtl="0">
              <a:spcBef>
                <a:spcPts val="400"/>
              </a:spcBef>
              <a:buClr>
                <a:schemeClr val="dk1"/>
              </a:buClr>
              <a:buSzPct val="80000"/>
              <a:buNone/>
              <a:defRPr/>
            </a:pPr>
            <a:r>
              <a:rPr lang="en-US" dirty="0">
                <a:solidFill>
                  <a:srgbClr val="008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			</a:t>
            </a:r>
            <a:r>
              <a:rPr lang="zh-CN" altLang="en-US" dirty="0">
                <a:solidFill>
                  <a:srgbClr val="008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   </a:t>
            </a:r>
            <a:r>
              <a:rPr lang="en-US" altLang="zh-CN" dirty="0">
                <a:solidFill>
                  <a:srgbClr val="008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F</a:t>
            </a:r>
            <a:r>
              <a:rPr lang="zh-CN" altLang="en-US" dirty="0">
                <a:solidFill>
                  <a:srgbClr val="008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  </a:t>
            </a:r>
            <a:r>
              <a:rPr lang="en-US" altLang="zh-CN" dirty="0">
                <a:solidFill>
                  <a:srgbClr val="008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2:00-3:00p</a:t>
            </a:r>
            <a:r>
              <a:rPr lang="zh-CN" altLang="en-US" dirty="0">
                <a:solidFill>
                  <a:srgbClr val="008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        </a:t>
            </a:r>
            <a:r>
              <a:rPr lang="en-US" altLang="zh-CN" dirty="0">
                <a:solidFill>
                  <a:srgbClr val="008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(Liangzu@1162G)</a:t>
            </a:r>
          </a:p>
          <a:p>
            <a:pPr marL="400050" lvl="2" indent="0" algn="l" rtl="0">
              <a:spcBef>
                <a:spcPts val="400"/>
              </a:spcBef>
              <a:buClr>
                <a:schemeClr val="dk1"/>
              </a:buClr>
              <a:buSzPct val="80000"/>
              <a:buNone/>
              <a:defRPr/>
            </a:pPr>
            <a:r>
              <a:rPr lang="zh-CN" altLang="en-US" dirty="0">
                <a:solidFill>
                  <a:srgbClr val="008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                           </a:t>
            </a:r>
            <a:r>
              <a:rPr lang="en-US" altLang="zh-CN" dirty="0">
                <a:solidFill>
                  <a:srgbClr val="008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TF</a:t>
            </a:r>
            <a:r>
              <a:rPr lang="zh-CN" altLang="en-US" dirty="0">
                <a:solidFill>
                  <a:srgbClr val="008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  </a:t>
            </a:r>
            <a:r>
              <a:rPr lang="en-US" altLang="zh-CN" dirty="0">
                <a:solidFill>
                  <a:srgbClr val="008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1:00-2:15p</a:t>
            </a:r>
            <a:r>
              <a:rPr lang="zh-CN" altLang="en-US" dirty="0">
                <a:solidFill>
                  <a:srgbClr val="008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        </a:t>
            </a:r>
            <a:r>
              <a:rPr lang="en-US" altLang="zh-CN" dirty="0">
                <a:solidFill>
                  <a:srgbClr val="008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(</a:t>
            </a:r>
            <a:r>
              <a:rPr lang="en-US" altLang="zh-CN" dirty="0" err="1">
                <a:solidFill>
                  <a:srgbClr val="008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Jerry@ARC</a:t>
            </a:r>
            <a:r>
              <a:rPr lang="en-US" altLang="zh-CN" dirty="0">
                <a:solidFill>
                  <a:srgbClr val="008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)</a:t>
            </a:r>
            <a:endParaRPr lang="en-US" dirty="0">
              <a:solidFill>
                <a:srgbClr val="008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00050" lvl="2" indent="0" algn="l" rtl="0">
              <a:spcBef>
                <a:spcPts val="400"/>
              </a:spcBef>
              <a:buClr>
                <a:schemeClr val="dk1"/>
              </a:buClr>
              <a:buSzPct val="80000"/>
              <a:buNone/>
              <a:defRPr/>
            </a:pPr>
            <a:r>
              <a:rPr lang="en-US" dirty="0">
                <a:latin typeface="Comic Sans MS"/>
                <a:ea typeface="Comic Sans MS"/>
                <a:cs typeface="Comic Sans MS"/>
                <a:sym typeface="Comic Sans MS"/>
              </a:rPr>
              <a:t>                            </a:t>
            </a:r>
            <a:r>
              <a:rPr lang="en-US" dirty="0">
                <a:solidFill>
                  <a:srgbClr val="008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or by appointment</a:t>
            </a:r>
          </a:p>
          <a:p>
            <a:pPr marL="400050" lvl="2" indent="0" algn="l" rtl="0">
              <a:spcBef>
                <a:spcPts val="400"/>
              </a:spcBef>
              <a:buClr>
                <a:schemeClr val="dk1"/>
              </a:buClr>
              <a:buSzPct val="80000"/>
              <a:buNone/>
              <a:defRPr/>
            </a:pPr>
            <a:endParaRPr lang="en-US" sz="2500" dirty="0">
              <a:solidFill>
                <a:srgbClr val="008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algn="l" rtl="0">
              <a:spcBef>
                <a:spcPts val="400"/>
              </a:spcBef>
              <a:buClr>
                <a:schemeClr val="dk1"/>
              </a:buClr>
              <a:buSzPct val="80000"/>
              <a:buFont typeface="Arial"/>
              <a:buChar char="•"/>
              <a:defRPr/>
            </a:pPr>
            <a:r>
              <a:rPr lang="en-US" sz="2500" dirty="0">
                <a:latin typeface="Comic Sans MS"/>
                <a:ea typeface="Comic Sans MS"/>
                <a:cs typeface="Comic Sans MS"/>
                <a:sym typeface="Comic Sans MS"/>
              </a:rPr>
              <a:t>Grading: </a:t>
            </a:r>
          </a:p>
          <a:p>
            <a:pPr lvl="1" algn="l" rtl="0">
              <a:spcBef>
                <a:spcPts val="400"/>
              </a:spcBef>
              <a:buClr>
                <a:schemeClr val="dk1"/>
              </a:buClr>
              <a:buSzPct val="80000"/>
              <a:buFont typeface="Arial"/>
              <a:buChar char="•"/>
              <a:defRPr/>
            </a:pPr>
            <a:r>
              <a:rPr lang="en-US" sz="2400" dirty="0">
                <a:latin typeface="Comic Sans MS"/>
                <a:ea typeface="Comic Sans MS"/>
                <a:cs typeface="Comic Sans MS"/>
                <a:sym typeface="Comic Sans MS"/>
              </a:rPr>
              <a:t>5 Assignments (25%)</a:t>
            </a:r>
            <a:endParaRPr lang="en-US" sz="2000" dirty="0">
              <a:solidFill>
                <a:srgbClr val="FF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lvl="1" algn="l" rtl="0">
              <a:spcBef>
                <a:spcPts val="400"/>
              </a:spcBef>
              <a:buClr>
                <a:schemeClr val="dk1"/>
              </a:buClr>
              <a:buSzPct val="80000"/>
              <a:buFont typeface="Arial"/>
              <a:buChar char="•"/>
              <a:defRPr/>
            </a:pPr>
            <a:r>
              <a:rPr lang="en-US" sz="2400" dirty="0">
                <a:latin typeface="Comic Sans MS"/>
                <a:ea typeface="Comic Sans MS"/>
                <a:cs typeface="Comic Sans MS"/>
                <a:sym typeface="Comic Sans MS"/>
              </a:rPr>
              <a:t>1 midterm (25%)</a:t>
            </a:r>
            <a:r>
              <a:rPr lang="zh-CN" altLang="en-US" sz="2400" dirty="0"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endParaRPr lang="en-US" sz="2400" dirty="0">
              <a:solidFill>
                <a:srgbClr val="FF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lvl="1" algn="l" rtl="0">
              <a:spcBef>
                <a:spcPts val="400"/>
              </a:spcBef>
              <a:buClr>
                <a:schemeClr val="dk1"/>
              </a:buClr>
              <a:buSzPct val="80000"/>
              <a:buFont typeface="Arial"/>
              <a:buChar char="•"/>
              <a:defRPr/>
            </a:pPr>
            <a:r>
              <a:rPr lang="en-US" sz="2400" dirty="0">
                <a:latin typeface="Comic Sans MS"/>
                <a:ea typeface="Comic Sans MS"/>
                <a:cs typeface="Comic Sans MS"/>
                <a:sym typeface="Comic Sans MS"/>
              </a:rPr>
              <a:t>1 final (50%)              </a:t>
            </a:r>
          </a:p>
          <a:p>
            <a:pPr marL="457200" lvl="1" indent="0" algn="l" rtl="0">
              <a:spcBef>
                <a:spcPts val="400"/>
              </a:spcBef>
              <a:buClr>
                <a:schemeClr val="dk1"/>
              </a:buClr>
              <a:buSzPct val="80000"/>
              <a:buNone/>
              <a:defRPr/>
            </a:pPr>
            <a:endParaRPr lang="en-US" sz="2100" dirty="0"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  <p:extLst>
      <p:ext uri="{BB962C8B-B14F-4D97-AF65-F5344CB8AC3E}">
        <p14:creationId xmlns:p14="http://schemas.microsoft.com/office/powerpoint/2010/main" val="2960699822"/>
      </p:ext>
    </p:extLst>
  </p:cSld>
  <p:clrMapOvr>
    <a:masterClrMapping/>
  </p:clrMapOvr>
  <p:transition spd="slow" advClick="0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 txBox="1">
            <a:spLocks noGrp="1"/>
          </p:cNvSpPr>
          <p:nvPr>
            <p:ph type="title"/>
          </p:nvPr>
        </p:nvSpPr>
        <p:spPr>
          <a:xfrm>
            <a:off x="457200" y="492214"/>
            <a:ext cx="8229600" cy="70784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sp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25000"/>
            </a:pPr>
            <a:r>
              <a:rPr lang="en-US" altLang="zh-CN" sz="4000" dirty="0">
                <a:solidFill>
                  <a:srgbClr val="558ED5"/>
                </a:solidFill>
                <a:latin typeface="Comic Sans MS"/>
                <a:ea typeface="Comic Sans MS"/>
                <a:cs typeface="Comic Sans MS"/>
                <a:sym typeface="Comic Sans MS"/>
              </a:rPr>
              <a:t>The</a:t>
            </a:r>
            <a:r>
              <a:rPr lang="zh-CN" altLang="en-US" sz="4000" dirty="0">
                <a:solidFill>
                  <a:srgbClr val="558ED5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-US" altLang="zh-CN" sz="4000" dirty="0">
                <a:solidFill>
                  <a:srgbClr val="558ED5"/>
                </a:solidFill>
                <a:latin typeface="Comic Sans MS"/>
                <a:ea typeface="Comic Sans MS"/>
                <a:cs typeface="Comic Sans MS"/>
                <a:sym typeface="Comic Sans MS"/>
              </a:rPr>
              <a:t>Main</a:t>
            </a:r>
            <a:r>
              <a:rPr lang="zh-CN" altLang="en-US" sz="4000" dirty="0">
                <a:solidFill>
                  <a:srgbClr val="558ED5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-US" altLang="zh-CN" sz="4000" dirty="0">
                <a:solidFill>
                  <a:srgbClr val="558ED5"/>
                </a:solidFill>
                <a:latin typeface="Comic Sans MS"/>
                <a:ea typeface="Comic Sans MS"/>
                <a:cs typeface="Comic Sans MS"/>
                <a:sym typeface="Comic Sans MS"/>
              </a:rPr>
              <a:t>Source</a:t>
            </a:r>
            <a:endParaRPr lang="en-US" sz="4000" dirty="0">
              <a:solidFill>
                <a:srgbClr val="558ED5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3" name="图片 2" descr="手机屏幕截图&#10;&#10;描述已自动生成">
            <a:extLst>
              <a:ext uri="{FF2B5EF4-FFF2-40B4-BE49-F238E27FC236}">
                <a16:creationId xmlns:a16="http://schemas.microsoft.com/office/drawing/2014/main" id="{158428E8-FE94-7C40-9026-872A72D607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554" y="1413164"/>
            <a:ext cx="7291361" cy="4952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920249"/>
      </p:ext>
    </p:extLst>
  </p:cSld>
  <p:clrMapOvr>
    <a:masterClrMapping/>
  </p:clrMapOvr>
  <p:transition spd="slow" advClick="0">
    <p:cut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 txBox="1">
            <a:spLocks noGrp="1"/>
          </p:cNvSpPr>
          <p:nvPr>
            <p:ph type="title"/>
          </p:nvPr>
        </p:nvSpPr>
        <p:spPr>
          <a:xfrm>
            <a:off x="457200" y="492214"/>
            <a:ext cx="8229600" cy="70784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sp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25000"/>
            </a:pPr>
            <a:r>
              <a:rPr lang="en-US" sz="4000" dirty="0">
                <a:solidFill>
                  <a:srgbClr val="558ED5"/>
                </a:solidFill>
                <a:latin typeface="Comic Sans MS"/>
                <a:ea typeface="Comic Sans MS"/>
                <a:cs typeface="Comic Sans MS"/>
                <a:sym typeface="Comic Sans MS"/>
              </a:rPr>
              <a:t>Reference Books</a:t>
            </a:r>
          </a:p>
        </p:txBody>
      </p:sp>
      <p:pic>
        <p:nvPicPr>
          <p:cNvPr id="4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2864" y="1590726"/>
            <a:ext cx="2650472" cy="33301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617190" y="3159838"/>
            <a:ext cx="6970890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700" dirty="0">
              <a:latin typeface="Comic Sans MS"/>
              <a:cs typeface="Comic Sans MS"/>
            </a:endParaRPr>
          </a:p>
        </p:txBody>
      </p:sp>
      <p:pic>
        <p:nvPicPr>
          <p:cNvPr id="3" name="Picture 2" descr="CLRS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334" y="1590726"/>
            <a:ext cx="2944570" cy="3330168"/>
          </a:xfrm>
          <a:prstGeom prst="rect">
            <a:avLst/>
          </a:prstGeom>
        </p:spPr>
      </p:pic>
      <p:pic>
        <p:nvPicPr>
          <p:cNvPr id="6" name="Picture 5" descr="kleinberg-tardos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2644" y="1576615"/>
            <a:ext cx="2916398" cy="333016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7228928" y="4951062"/>
            <a:ext cx="8594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Comic Sans MS"/>
                <a:cs typeface="Comic Sans MS"/>
              </a:rPr>
              <a:t>[KT]</a:t>
            </a:r>
          </a:p>
        </p:txBody>
      </p:sp>
      <p:sp>
        <p:nvSpPr>
          <p:cNvPr id="8" name="Rectangle 7"/>
          <p:cNvSpPr/>
          <p:nvPr/>
        </p:nvSpPr>
        <p:spPr>
          <a:xfrm>
            <a:off x="1135600" y="5646170"/>
            <a:ext cx="7308193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500" dirty="0">
                <a:solidFill>
                  <a:srgbClr val="008000"/>
                </a:solidFill>
                <a:latin typeface="Comic Sans MS"/>
                <a:cs typeface="Comic Sans MS"/>
              </a:rPr>
              <a:t>Hard/E-copy: Course Reserves @ NYU Classes</a:t>
            </a:r>
          </a:p>
        </p:txBody>
      </p:sp>
      <p:sp>
        <p:nvSpPr>
          <p:cNvPr id="9" name="Rectangle 8"/>
          <p:cNvSpPr/>
          <p:nvPr/>
        </p:nvSpPr>
        <p:spPr>
          <a:xfrm>
            <a:off x="1107378" y="4994112"/>
            <a:ext cx="117817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Comic Sans MS"/>
                <a:cs typeface="Comic Sans MS"/>
              </a:rPr>
              <a:t>[CLRS]</a:t>
            </a:r>
            <a:endParaRPr lang="en-US" sz="2400" dirty="0"/>
          </a:p>
        </p:txBody>
      </p:sp>
      <p:sp>
        <p:nvSpPr>
          <p:cNvPr id="11" name="Rectangle 10"/>
          <p:cNvSpPr/>
          <p:nvPr/>
        </p:nvSpPr>
        <p:spPr>
          <a:xfrm>
            <a:off x="4278613" y="4980001"/>
            <a:ext cx="9987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Comic Sans MS"/>
                <a:cs typeface="Comic Sans MS"/>
              </a:rPr>
              <a:t>[DPV]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068352712"/>
      </p:ext>
    </p:extLst>
  </p:cSld>
  <p:clrMapOvr>
    <a:masterClrMapping/>
  </p:clrMapOvr>
  <p:transition spd="slow" advClick="0">
    <p:cut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 txBox="1">
            <a:spLocks noGrp="1"/>
          </p:cNvSpPr>
          <p:nvPr>
            <p:ph type="title"/>
          </p:nvPr>
        </p:nvSpPr>
        <p:spPr>
          <a:xfrm>
            <a:off x="457200" y="492214"/>
            <a:ext cx="8229600" cy="70784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sp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25000"/>
            </a:pPr>
            <a:r>
              <a:rPr lang="en-US" sz="4000" dirty="0">
                <a:solidFill>
                  <a:srgbClr val="558ED5"/>
                </a:solidFill>
                <a:latin typeface="Comic Sans MS"/>
                <a:ea typeface="Comic Sans MS"/>
                <a:cs typeface="Comic Sans MS"/>
                <a:sym typeface="Comic Sans MS"/>
              </a:rPr>
              <a:t>Course Overview</a:t>
            </a:r>
          </a:p>
        </p:txBody>
      </p:sp>
      <p:sp>
        <p:nvSpPr>
          <p:cNvPr id="2" name="Rectangle 1"/>
          <p:cNvSpPr/>
          <p:nvPr/>
        </p:nvSpPr>
        <p:spPr>
          <a:xfrm>
            <a:off x="2849700" y="1526456"/>
            <a:ext cx="3002745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 algn="ctr">
              <a:spcBef>
                <a:spcPts val="400"/>
              </a:spcBef>
              <a:buClr>
                <a:schemeClr val="dk1"/>
              </a:buClr>
              <a:buSzPct val="80000"/>
              <a:defRPr/>
            </a:pPr>
            <a:r>
              <a:rPr lang="en-US" altLang="zh-CN" sz="3000" dirty="0">
                <a:solidFill>
                  <a:srgbClr val="008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Problem</a:t>
            </a:r>
            <a:r>
              <a:rPr lang="zh-CN" altLang="en-US" sz="3000" dirty="0">
                <a:solidFill>
                  <a:srgbClr val="008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-US" altLang="zh-CN" sz="3000" dirty="0">
                <a:solidFill>
                  <a:srgbClr val="008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Solving</a:t>
            </a:r>
            <a:endParaRPr lang="en-US" sz="3000" dirty="0">
              <a:solidFill>
                <a:srgbClr val="008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90412" y="2703308"/>
            <a:ext cx="6957354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 algn="ctr">
              <a:spcBef>
                <a:spcPts val="400"/>
              </a:spcBef>
              <a:buClr>
                <a:schemeClr val="dk1"/>
              </a:buClr>
              <a:buSzPct val="80000"/>
              <a:defRPr/>
            </a:pPr>
            <a:r>
              <a:rPr lang="en-US" altLang="zh-CN" sz="2100" dirty="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1. Get to the mathematically clean core of a problem</a:t>
            </a:r>
            <a:endParaRPr lang="en-US" sz="2100" dirty="0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888197" y="3450564"/>
            <a:ext cx="6761787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 algn="ctr">
              <a:spcBef>
                <a:spcPts val="400"/>
              </a:spcBef>
              <a:buClr>
                <a:schemeClr val="dk1"/>
              </a:buClr>
              <a:buSzPct val="80000"/>
              <a:defRPr/>
            </a:pPr>
            <a:r>
              <a:rPr lang="en-US" altLang="zh-CN" sz="2100" dirty="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2. Design and analyze algorithms (correct, efficient)</a:t>
            </a:r>
            <a:endParaRPr lang="en-US" sz="2100" dirty="0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898397" y="4151338"/>
            <a:ext cx="7393427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 algn="ctr">
              <a:spcBef>
                <a:spcPts val="400"/>
              </a:spcBef>
              <a:buClr>
                <a:schemeClr val="dk1"/>
              </a:buClr>
              <a:buSzPct val="80000"/>
              <a:defRPr/>
            </a:pPr>
            <a:r>
              <a:rPr lang="en-US" altLang="zh-CN" sz="2100" dirty="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3. Careful implementation (may use good data structures)</a:t>
            </a:r>
            <a:endParaRPr lang="en-US" sz="2100" dirty="0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537960" y="3100177"/>
            <a:ext cx="1462259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 algn="ctr">
              <a:spcBef>
                <a:spcPts val="400"/>
              </a:spcBef>
              <a:buClr>
                <a:schemeClr val="dk1"/>
              </a:buClr>
              <a:buSzPct val="80000"/>
              <a:defRPr/>
            </a:pPr>
            <a:r>
              <a:rPr lang="en-US" altLang="zh-CN" sz="2100" dirty="0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Our Focus</a:t>
            </a:r>
            <a:endParaRPr lang="en-US" sz="2100" dirty="0">
              <a:solidFill>
                <a:srgbClr val="FF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869643" y="5049414"/>
            <a:ext cx="7502832" cy="9130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ctr">
              <a:spcBef>
                <a:spcPts val="400"/>
              </a:spcBef>
              <a:buClr>
                <a:schemeClr val="dk1"/>
              </a:buClr>
              <a:buSzPct val="80000"/>
              <a:defRPr/>
            </a:pPr>
            <a:r>
              <a:rPr lang="zh-CN" altLang="zh-CN" sz="2500" dirty="0">
                <a:latin typeface="Comic Sans MS"/>
                <a:ea typeface="Comic Sans MS"/>
                <a:cs typeface="Comic Sans MS"/>
                <a:sym typeface="Comic Sans MS"/>
              </a:rPr>
              <a:t>L</a:t>
            </a:r>
            <a:r>
              <a:rPr lang="en-US" altLang="zh-CN" sz="2500" dirty="0">
                <a:latin typeface="Comic Sans MS"/>
                <a:ea typeface="Comic Sans MS"/>
                <a:cs typeface="Comic Sans MS"/>
                <a:sym typeface="Comic Sans MS"/>
              </a:rPr>
              <a:t>earn </a:t>
            </a:r>
            <a:r>
              <a:rPr lang="en-US" altLang="zh-CN" sz="2500" dirty="0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basic</a:t>
            </a:r>
            <a:r>
              <a:rPr lang="zh-CN" altLang="en-US" sz="2500" dirty="0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-US" altLang="zh-CN" sz="2500" dirty="0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techniques</a:t>
            </a:r>
            <a:r>
              <a:rPr lang="en-US" altLang="zh-CN" sz="2500" dirty="0">
                <a:solidFill>
                  <a:srgbClr val="00B050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-US" altLang="zh-CN" sz="2500" dirty="0">
                <a:latin typeface="Comic Sans MS"/>
                <a:ea typeface="Comic Sans MS"/>
                <a:cs typeface="Comic Sans MS"/>
                <a:sym typeface="Comic Sans MS"/>
              </a:rPr>
              <a:t>through the study of </a:t>
            </a:r>
          </a:p>
          <a:p>
            <a:pPr marL="0" lvl="1" algn="ctr">
              <a:spcBef>
                <a:spcPts val="400"/>
              </a:spcBef>
              <a:buClr>
                <a:schemeClr val="dk1"/>
              </a:buClr>
              <a:buSzPct val="80000"/>
              <a:defRPr/>
            </a:pPr>
            <a:r>
              <a:rPr lang="en-US" altLang="zh-CN" sz="2500" dirty="0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various classical algorithms</a:t>
            </a:r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B2999DED-92ED-F54C-9859-5799E263628B}"/>
              </a:ext>
            </a:extLst>
          </p:cNvPr>
          <p:cNvSpPr/>
          <p:nvPr/>
        </p:nvSpPr>
        <p:spPr>
          <a:xfrm>
            <a:off x="472948" y="2472738"/>
            <a:ext cx="7756250" cy="1705829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86625731"/>
      </p:ext>
    </p:extLst>
  </p:cSld>
  <p:clrMapOvr>
    <a:masterClrMapping/>
  </p:clrMapOvr>
  <p:transition spd="slow" advClick="0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  <p:bldP spid="8" grpId="0"/>
      <p:bldP spid="9" grpId="0"/>
      <p:bldP spid="10" grpId="0"/>
      <p:bldP spid="10" grpId="1"/>
      <p:bldP spid="11" grpId="0"/>
      <p:bldP spid="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 txBox="1">
            <a:spLocks noGrp="1"/>
          </p:cNvSpPr>
          <p:nvPr>
            <p:ph type="title"/>
          </p:nvPr>
        </p:nvSpPr>
        <p:spPr>
          <a:xfrm>
            <a:off x="457200" y="492214"/>
            <a:ext cx="8229600" cy="70784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sp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25000"/>
            </a:pPr>
            <a:r>
              <a:rPr lang="en-US" sz="4000" dirty="0">
                <a:solidFill>
                  <a:srgbClr val="558ED5"/>
                </a:solidFill>
                <a:latin typeface="Comic Sans MS"/>
                <a:ea typeface="Comic Sans MS"/>
                <a:cs typeface="Comic Sans MS"/>
                <a:sym typeface="Comic Sans MS"/>
              </a:rPr>
              <a:t>Course Schedule (Tentative) 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343496"/>
              </p:ext>
            </p:extLst>
          </p:nvPr>
        </p:nvGraphicFramePr>
        <p:xfrm>
          <a:off x="1399755" y="1325351"/>
          <a:ext cx="6386196" cy="5327099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31930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930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611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x-none" sz="1200" b="1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宋体"/>
                          <a:cs typeface="Arial"/>
                        </a:rPr>
                        <a:t>Week/Date</a:t>
                      </a:r>
                      <a:endParaRPr lang="x-none" sz="1100" dirty="0">
                        <a:solidFill>
                          <a:srgbClr val="000000"/>
                        </a:solidFill>
                        <a:effectLst/>
                        <a:latin typeface="Arial"/>
                        <a:ea typeface="宋体"/>
                        <a:cs typeface="Ari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x-none" sz="1200" b="1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宋体"/>
                          <a:cs typeface="Arial"/>
                        </a:rPr>
                        <a:t>Topic/Concept</a:t>
                      </a:r>
                      <a:endParaRPr lang="x-none" sz="1100" dirty="0">
                        <a:solidFill>
                          <a:srgbClr val="000000"/>
                        </a:solidFill>
                        <a:effectLst/>
                        <a:latin typeface="Arial"/>
                        <a:ea typeface="宋体"/>
                        <a:cs typeface="Arial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656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x-none" sz="1100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宋体"/>
                          <a:cs typeface="Arial"/>
                        </a:rPr>
                        <a:t>[</a:t>
                      </a:r>
                      <a:r>
                        <a:rPr lang="x-none" sz="1100">
                          <a:solidFill>
                            <a:srgbClr val="000000"/>
                          </a:solidFill>
                          <a:effectLst/>
                          <a:latin typeface="Arial"/>
                          <a:ea typeface="宋体"/>
                          <a:cs typeface="Arial"/>
                        </a:rPr>
                        <a:t>Week 1]</a:t>
                      </a:r>
                      <a:endParaRPr lang="x-none" sz="1100" dirty="0">
                        <a:solidFill>
                          <a:srgbClr val="000000"/>
                        </a:solidFill>
                        <a:effectLst/>
                        <a:latin typeface="Arial"/>
                        <a:ea typeface="宋体"/>
                        <a:cs typeface="Arial"/>
                      </a:endParaRPr>
                    </a:p>
                  </a:txBody>
                  <a:tcPr marL="68580" marR="6858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x-none" sz="1100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宋体"/>
                          <a:cs typeface="Arial"/>
                        </a:rPr>
                        <a:t>Introduction and </a:t>
                      </a:r>
                      <a:r>
                        <a:rPr lang="en-US" altLang="zh-CN" sz="1100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宋体"/>
                          <a:cs typeface="Arial"/>
                        </a:rPr>
                        <a:t>Basics</a:t>
                      </a:r>
                      <a:r>
                        <a:rPr lang="x-none" sz="1100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宋体"/>
                          <a:cs typeface="Arial"/>
                        </a:rPr>
                        <a:t> </a:t>
                      </a:r>
                    </a:p>
                  </a:txBody>
                  <a:tcPr marL="68580" marR="6858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133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x-none" sz="1100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宋体"/>
                          <a:cs typeface="Arial"/>
                        </a:rPr>
                        <a:t>[</a:t>
                      </a:r>
                      <a:r>
                        <a:rPr lang="x-none" sz="1100">
                          <a:solidFill>
                            <a:srgbClr val="000000"/>
                          </a:solidFill>
                          <a:effectLst/>
                          <a:latin typeface="Arial"/>
                          <a:ea typeface="宋体"/>
                          <a:cs typeface="Arial"/>
                        </a:rPr>
                        <a:t>Week 2]</a:t>
                      </a:r>
                      <a:endParaRPr lang="x-none" sz="1100" dirty="0">
                        <a:solidFill>
                          <a:srgbClr val="000000"/>
                        </a:solidFill>
                        <a:effectLst/>
                        <a:latin typeface="Arial"/>
                        <a:ea typeface="宋体"/>
                        <a:cs typeface="Arial"/>
                      </a:endParaRPr>
                    </a:p>
                  </a:txBody>
                  <a:tcPr marL="68580" marR="6858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100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宋体"/>
                          <a:cs typeface="Arial"/>
                        </a:rPr>
                        <a:t>Solving</a:t>
                      </a:r>
                      <a:r>
                        <a:rPr lang="zh-CN" altLang="en-US" sz="1100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宋体"/>
                          <a:cs typeface="Arial"/>
                        </a:rPr>
                        <a:t> </a:t>
                      </a:r>
                      <a:r>
                        <a:rPr lang="en-US" altLang="zh-CN" sz="1100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宋体"/>
                          <a:cs typeface="Arial"/>
                        </a:rPr>
                        <a:t>Recurrence</a:t>
                      </a:r>
                      <a:endParaRPr lang="x-none" sz="1100" dirty="0">
                        <a:solidFill>
                          <a:srgbClr val="000000"/>
                        </a:solidFill>
                        <a:effectLst/>
                        <a:latin typeface="Arial"/>
                        <a:ea typeface="宋体"/>
                        <a:cs typeface="Arial"/>
                      </a:endParaRPr>
                    </a:p>
                  </a:txBody>
                  <a:tcPr marL="68580" marR="6858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275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x-none" sz="1100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宋体"/>
                          <a:cs typeface="Arial"/>
                        </a:rPr>
                        <a:t>[</a:t>
                      </a:r>
                      <a:r>
                        <a:rPr lang="x-none" sz="1100">
                          <a:solidFill>
                            <a:srgbClr val="000000"/>
                          </a:solidFill>
                          <a:effectLst/>
                          <a:latin typeface="Arial"/>
                          <a:ea typeface="宋体"/>
                          <a:cs typeface="Arial"/>
                        </a:rPr>
                        <a:t>Week 3]</a:t>
                      </a:r>
                      <a:endParaRPr lang="x-none" sz="1100" dirty="0">
                        <a:solidFill>
                          <a:srgbClr val="000000"/>
                        </a:solidFill>
                        <a:effectLst/>
                        <a:latin typeface="Arial"/>
                        <a:ea typeface="宋体"/>
                        <a:cs typeface="Arial"/>
                      </a:endParaRPr>
                    </a:p>
                  </a:txBody>
                  <a:tcPr marL="68580" marR="68580" marT="0" marB="0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x-none" sz="1100">
                          <a:solidFill>
                            <a:srgbClr val="000000"/>
                          </a:solidFill>
                          <a:effectLst/>
                          <a:latin typeface="Arial"/>
                          <a:ea typeface="宋体"/>
                          <a:cs typeface="Arial"/>
                        </a:rPr>
                        <a:t>Divide and Conquer</a:t>
                      </a:r>
                    </a:p>
                  </a:txBody>
                  <a:tcPr marL="68580" marR="68580" marT="0" marB="0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514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x-none" sz="1100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宋体"/>
                          <a:cs typeface="Arial"/>
                        </a:rPr>
                        <a:t>[</a:t>
                      </a:r>
                      <a:r>
                        <a:rPr lang="x-none" sz="1100">
                          <a:solidFill>
                            <a:srgbClr val="000000"/>
                          </a:solidFill>
                          <a:effectLst/>
                          <a:latin typeface="Arial"/>
                          <a:ea typeface="宋体"/>
                          <a:cs typeface="Arial"/>
                        </a:rPr>
                        <a:t>Week 4]</a:t>
                      </a:r>
                      <a:endParaRPr lang="x-none" sz="1100" dirty="0">
                        <a:solidFill>
                          <a:srgbClr val="000000"/>
                        </a:solidFill>
                        <a:effectLst/>
                        <a:latin typeface="Arial"/>
                        <a:ea typeface="宋体"/>
                        <a:cs typeface="Arial"/>
                      </a:endParaRPr>
                    </a:p>
                  </a:txBody>
                  <a:tcPr marL="68580" marR="68580" marT="0" marB="0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x-none" sz="1100">
                          <a:solidFill>
                            <a:srgbClr val="000000"/>
                          </a:solidFill>
                          <a:effectLst/>
                          <a:latin typeface="Arial"/>
                          <a:ea typeface="宋体"/>
                          <a:cs typeface="Arial"/>
                        </a:rPr>
                        <a:t>Sorting</a:t>
                      </a:r>
                    </a:p>
                  </a:txBody>
                  <a:tcPr marL="68580" marR="68580" marT="0" marB="0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611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x-none" sz="1100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宋体"/>
                          <a:cs typeface="Arial"/>
                        </a:rPr>
                        <a:t>[</a:t>
                      </a:r>
                      <a:r>
                        <a:rPr lang="x-none" sz="1100">
                          <a:solidFill>
                            <a:srgbClr val="000000"/>
                          </a:solidFill>
                          <a:effectLst/>
                          <a:latin typeface="Arial"/>
                          <a:ea typeface="宋体"/>
                          <a:cs typeface="Arial"/>
                        </a:rPr>
                        <a:t>Week 5]</a:t>
                      </a:r>
                      <a:endParaRPr lang="x-none" sz="1100" dirty="0">
                        <a:solidFill>
                          <a:srgbClr val="000000"/>
                        </a:solidFill>
                        <a:effectLst/>
                        <a:latin typeface="Arial"/>
                        <a:ea typeface="宋体"/>
                        <a:cs typeface="Arial"/>
                      </a:endParaRPr>
                    </a:p>
                  </a:txBody>
                  <a:tcPr marL="68580" marR="68580" marT="0" marB="0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x-none" sz="1100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宋体"/>
                          <a:cs typeface="Arial"/>
                        </a:rPr>
                        <a:t>Greedy Algorithms</a:t>
                      </a:r>
                    </a:p>
                  </a:txBody>
                  <a:tcPr marL="68580" marR="68580" marT="0" marB="0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372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x-none" sz="1100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宋体"/>
                          <a:cs typeface="Arial"/>
                        </a:rPr>
                        <a:t>[</a:t>
                      </a:r>
                      <a:r>
                        <a:rPr lang="x-none" sz="1100">
                          <a:solidFill>
                            <a:srgbClr val="000000"/>
                          </a:solidFill>
                          <a:effectLst/>
                          <a:latin typeface="Arial"/>
                          <a:ea typeface="宋体"/>
                          <a:cs typeface="Arial"/>
                        </a:rPr>
                        <a:t>Week 6]</a:t>
                      </a:r>
                      <a:endParaRPr lang="x-none" sz="1100" dirty="0">
                        <a:solidFill>
                          <a:srgbClr val="000000"/>
                        </a:solidFill>
                        <a:effectLst/>
                        <a:latin typeface="Arial"/>
                        <a:ea typeface="宋体"/>
                        <a:cs typeface="Arial"/>
                      </a:endParaRPr>
                    </a:p>
                  </a:txBody>
                  <a:tcPr marL="68580" marR="68580" marT="0" marB="0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x-none" altLang="zh-CN" sz="1100">
                          <a:solidFill>
                            <a:srgbClr val="000000"/>
                          </a:solidFill>
                          <a:effectLst/>
                          <a:latin typeface="Arial"/>
                          <a:ea typeface="宋体"/>
                          <a:cs typeface="Arial"/>
                        </a:rPr>
                        <a:t>Greedy Algorithms</a:t>
                      </a:r>
                    </a:p>
                  </a:txBody>
                  <a:tcPr marL="68580" marR="68580" marT="0" marB="0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753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x-none" sz="1100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宋体"/>
                          <a:cs typeface="Arial"/>
                        </a:rPr>
                        <a:t>[</a:t>
                      </a:r>
                      <a:r>
                        <a:rPr lang="x-none" sz="1100">
                          <a:solidFill>
                            <a:srgbClr val="000000"/>
                          </a:solidFill>
                          <a:effectLst/>
                          <a:latin typeface="Arial"/>
                          <a:ea typeface="宋体"/>
                          <a:cs typeface="Arial"/>
                        </a:rPr>
                        <a:t>Week 7]</a:t>
                      </a:r>
                      <a:endParaRPr lang="x-none" sz="1100" dirty="0">
                        <a:solidFill>
                          <a:srgbClr val="000000"/>
                        </a:solidFill>
                        <a:effectLst/>
                        <a:latin typeface="Arial"/>
                        <a:ea typeface="宋体"/>
                        <a:cs typeface="Arial"/>
                      </a:endParaRPr>
                    </a:p>
                  </a:txBody>
                  <a:tcPr marL="68580" marR="68580" marT="0" marB="0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x-none" sz="1100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宋体"/>
                          <a:cs typeface="Arial"/>
                        </a:rPr>
                        <a:t>Dynamic Programming</a:t>
                      </a:r>
                    </a:p>
                  </a:txBody>
                  <a:tcPr marL="68580" marR="68580" marT="0" marB="0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5894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x-none" sz="1100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宋体"/>
                          <a:cs typeface="Arial"/>
                        </a:rPr>
                        <a:t>[</a:t>
                      </a:r>
                      <a:r>
                        <a:rPr lang="x-none" sz="1100">
                          <a:solidFill>
                            <a:srgbClr val="000000"/>
                          </a:solidFill>
                          <a:effectLst/>
                          <a:latin typeface="Arial"/>
                          <a:ea typeface="宋体"/>
                          <a:cs typeface="Arial"/>
                        </a:rPr>
                        <a:t>Week 8]</a:t>
                      </a:r>
                      <a:endParaRPr lang="x-none" sz="1100" dirty="0">
                        <a:solidFill>
                          <a:srgbClr val="000000"/>
                        </a:solidFill>
                        <a:effectLst/>
                        <a:latin typeface="Arial"/>
                        <a:ea typeface="宋体"/>
                        <a:cs typeface="Arial"/>
                      </a:endParaRPr>
                    </a:p>
                  </a:txBody>
                  <a:tcPr marL="68580" marR="68580" marT="0" marB="0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100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宋体"/>
                          <a:cs typeface="Arial"/>
                        </a:rPr>
                        <a:t>Overview</a:t>
                      </a:r>
                      <a:r>
                        <a:rPr lang="zh-CN" altLang="en-US" sz="1100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宋体"/>
                          <a:cs typeface="Arial"/>
                        </a:rPr>
                        <a:t> </a:t>
                      </a:r>
                      <a:r>
                        <a:rPr lang="en-US" altLang="zh-CN" sz="1100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宋体"/>
                          <a:cs typeface="Arial"/>
                        </a:rPr>
                        <a:t>and</a:t>
                      </a:r>
                      <a:r>
                        <a:rPr lang="zh-CN" altLang="en-US" sz="1100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宋体"/>
                          <a:cs typeface="Arial"/>
                        </a:rPr>
                        <a:t> </a:t>
                      </a:r>
                      <a:r>
                        <a:rPr lang="x-none" altLang="zh-CN" sz="1100">
                          <a:solidFill>
                            <a:srgbClr val="000000"/>
                          </a:solidFill>
                          <a:effectLst/>
                          <a:latin typeface="Arial"/>
                          <a:ea typeface="宋体"/>
                          <a:cs typeface="Arial"/>
                        </a:rPr>
                        <a:t>Midterm </a:t>
                      </a:r>
                      <a:r>
                        <a:rPr lang="en-US" altLang="zh-CN" sz="1100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宋体"/>
                          <a:cs typeface="Arial"/>
                        </a:rPr>
                        <a:t>Exam</a:t>
                      </a:r>
                      <a:r>
                        <a:rPr lang="zh-CN" altLang="en-US" sz="1100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宋体"/>
                          <a:cs typeface="Arial"/>
                        </a:rPr>
                        <a:t> </a:t>
                      </a:r>
                      <a:endParaRPr lang="x-none" sz="1100" dirty="0">
                        <a:solidFill>
                          <a:srgbClr val="000000"/>
                        </a:solidFill>
                        <a:effectLst/>
                        <a:latin typeface="Arial"/>
                        <a:ea typeface="宋体"/>
                        <a:cs typeface="Arial"/>
                      </a:endParaRPr>
                    </a:p>
                  </a:txBody>
                  <a:tcPr marL="68580" marR="68580" marT="0" marB="0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4514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x-none" sz="1100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宋体"/>
                          <a:cs typeface="Arial"/>
                        </a:rPr>
                        <a:t>[</a:t>
                      </a:r>
                      <a:r>
                        <a:rPr lang="x-none" sz="1100">
                          <a:solidFill>
                            <a:srgbClr val="000000"/>
                          </a:solidFill>
                          <a:effectLst/>
                          <a:latin typeface="Arial"/>
                          <a:ea typeface="宋体"/>
                          <a:cs typeface="Arial"/>
                        </a:rPr>
                        <a:t>Week 9]</a:t>
                      </a:r>
                      <a:endParaRPr lang="x-none" sz="1100" dirty="0">
                        <a:solidFill>
                          <a:srgbClr val="000000"/>
                        </a:solidFill>
                        <a:effectLst/>
                        <a:latin typeface="Arial"/>
                        <a:ea typeface="宋体"/>
                        <a:cs typeface="Arial"/>
                      </a:endParaRPr>
                    </a:p>
                  </a:txBody>
                  <a:tcPr marL="68580" marR="68580" marT="0" marB="0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x-none" altLang="zh-CN" sz="1100">
                          <a:solidFill>
                            <a:srgbClr val="000000"/>
                          </a:solidFill>
                          <a:effectLst/>
                          <a:latin typeface="Arial"/>
                          <a:ea typeface="宋体"/>
                          <a:cs typeface="Arial"/>
                        </a:rPr>
                        <a:t>Dynamic Programming</a:t>
                      </a:r>
                    </a:p>
                  </a:txBody>
                  <a:tcPr marL="68580" marR="68580" marT="0" marB="0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7611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x-none" sz="1100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宋体"/>
                          <a:cs typeface="Arial"/>
                        </a:rPr>
                        <a:t>[</a:t>
                      </a:r>
                      <a:r>
                        <a:rPr lang="x-none" sz="1100">
                          <a:solidFill>
                            <a:srgbClr val="000000"/>
                          </a:solidFill>
                          <a:effectLst/>
                          <a:latin typeface="Arial"/>
                          <a:ea typeface="宋体"/>
                          <a:cs typeface="Arial"/>
                        </a:rPr>
                        <a:t>Week 10]</a:t>
                      </a:r>
                      <a:endParaRPr lang="x-none" sz="1100" dirty="0">
                        <a:solidFill>
                          <a:srgbClr val="000000"/>
                        </a:solidFill>
                        <a:effectLst/>
                        <a:latin typeface="Arial"/>
                        <a:ea typeface="宋体"/>
                        <a:cs typeface="Arial"/>
                      </a:endParaRPr>
                    </a:p>
                  </a:txBody>
                  <a:tcPr marL="68580" marR="68580" marT="0" marB="0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100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宋体"/>
                          <a:cs typeface="Arial"/>
                        </a:rPr>
                        <a:t>Basic</a:t>
                      </a:r>
                      <a:r>
                        <a:rPr lang="zh-CN" altLang="en-US" sz="1100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宋体"/>
                          <a:cs typeface="Arial"/>
                        </a:rPr>
                        <a:t> </a:t>
                      </a:r>
                      <a:r>
                        <a:rPr lang="x-none" sz="1100">
                          <a:solidFill>
                            <a:srgbClr val="000000"/>
                          </a:solidFill>
                          <a:effectLst/>
                          <a:latin typeface="Arial"/>
                          <a:ea typeface="宋体"/>
                          <a:cs typeface="Arial"/>
                        </a:rPr>
                        <a:t>Graph Algorithms</a:t>
                      </a:r>
                    </a:p>
                  </a:txBody>
                  <a:tcPr marL="68580" marR="68580" marT="0" marB="0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4514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x-none" sz="1100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宋体"/>
                          <a:cs typeface="Arial"/>
                        </a:rPr>
                        <a:t>[</a:t>
                      </a:r>
                      <a:r>
                        <a:rPr lang="x-none" sz="1100">
                          <a:solidFill>
                            <a:srgbClr val="000000"/>
                          </a:solidFill>
                          <a:effectLst/>
                          <a:latin typeface="Arial"/>
                          <a:ea typeface="宋体"/>
                          <a:cs typeface="Arial"/>
                        </a:rPr>
                        <a:t>Week 11]</a:t>
                      </a:r>
                      <a:endParaRPr lang="x-none" sz="1100" dirty="0">
                        <a:solidFill>
                          <a:srgbClr val="000000"/>
                        </a:solidFill>
                        <a:effectLst/>
                        <a:latin typeface="Arial"/>
                        <a:ea typeface="宋体"/>
                        <a:cs typeface="Arial"/>
                      </a:endParaRPr>
                    </a:p>
                  </a:txBody>
                  <a:tcPr marL="68580" marR="68580" marT="0" marB="0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x-none" sz="1100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宋体"/>
                          <a:cs typeface="Arial"/>
                        </a:rPr>
                        <a:t>Graph Algorithms</a:t>
                      </a:r>
                    </a:p>
                  </a:txBody>
                  <a:tcPr marL="68580" marR="68580" marT="0" marB="0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1944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x-none" sz="1100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宋体"/>
                          <a:cs typeface="Arial"/>
                        </a:rPr>
                        <a:t>[</a:t>
                      </a:r>
                      <a:r>
                        <a:rPr lang="x-none" sz="1100">
                          <a:solidFill>
                            <a:srgbClr val="000000"/>
                          </a:solidFill>
                          <a:effectLst/>
                          <a:latin typeface="Arial"/>
                          <a:ea typeface="宋体"/>
                          <a:cs typeface="Arial"/>
                        </a:rPr>
                        <a:t>Week 12]</a:t>
                      </a:r>
                      <a:endParaRPr lang="x-none" sz="1100" dirty="0">
                        <a:solidFill>
                          <a:srgbClr val="000000"/>
                        </a:solidFill>
                        <a:effectLst/>
                        <a:latin typeface="Arial"/>
                        <a:ea typeface="宋体"/>
                        <a:cs typeface="Arial"/>
                      </a:endParaRPr>
                    </a:p>
                  </a:txBody>
                  <a:tcPr marL="68580" marR="68580" marT="0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x-none" altLang="zh-CN" sz="1100">
                          <a:solidFill>
                            <a:srgbClr val="000000"/>
                          </a:solidFill>
                          <a:effectLst/>
                          <a:latin typeface="Arial"/>
                          <a:ea typeface="宋体"/>
                          <a:cs typeface="Arial"/>
                        </a:rPr>
                        <a:t>Graph Algorithms</a:t>
                      </a:r>
                      <a:endParaRPr lang="x-none" altLang="zh-CN" sz="1100" dirty="0">
                        <a:solidFill>
                          <a:srgbClr val="000000"/>
                        </a:solidFill>
                        <a:effectLst/>
                        <a:latin typeface="Arial"/>
                        <a:ea typeface="宋体"/>
                        <a:cs typeface="Arial"/>
                      </a:endParaRPr>
                    </a:p>
                  </a:txBody>
                  <a:tcPr marL="68580" marR="68580" marT="0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2136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x-none" sz="1100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宋体"/>
                          <a:cs typeface="Arial"/>
                        </a:rPr>
                        <a:t>[</a:t>
                      </a:r>
                      <a:r>
                        <a:rPr lang="x-none" sz="1100">
                          <a:solidFill>
                            <a:srgbClr val="000000"/>
                          </a:solidFill>
                          <a:effectLst/>
                          <a:latin typeface="Arial"/>
                          <a:ea typeface="宋体"/>
                          <a:cs typeface="Arial"/>
                        </a:rPr>
                        <a:t>Week 13]</a:t>
                      </a:r>
                      <a:endParaRPr lang="x-none" sz="1100" dirty="0">
                        <a:solidFill>
                          <a:srgbClr val="000000"/>
                        </a:solidFill>
                        <a:effectLst/>
                        <a:latin typeface="Arial"/>
                        <a:ea typeface="宋体"/>
                        <a:cs typeface="Arial"/>
                      </a:endParaRPr>
                    </a:p>
                  </a:txBody>
                  <a:tcPr marL="68580" marR="68580" marT="0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x-none" sz="1100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宋体"/>
                          <a:cs typeface="Arial"/>
                        </a:rPr>
                        <a:t>NP-Completenes</a:t>
                      </a: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宋体"/>
                          <a:cs typeface="Arial"/>
                        </a:rPr>
                        <a:t>s</a:t>
                      </a:r>
                      <a:endParaRPr lang="x-none" sz="1100" dirty="0">
                        <a:solidFill>
                          <a:srgbClr val="000000"/>
                        </a:solidFill>
                        <a:effectLst/>
                        <a:latin typeface="Arial"/>
                        <a:ea typeface="宋体"/>
                        <a:cs typeface="Arial"/>
                      </a:endParaRPr>
                    </a:p>
                  </a:txBody>
                  <a:tcPr marL="68580" marR="68580" marT="0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8081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x-none" sz="1100">
                          <a:solidFill>
                            <a:srgbClr val="000000"/>
                          </a:solidFill>
                          <a:effectLst/>
                          <a:latin typeface="Arial"/>
                          <a:ea typeface="宋体"/>
                          <a:cs typeface="Arial"/>
                        </a:rPr>
                        <a:t>[Week 14]</a:t>
                      </a:r>
                    </a:p>
                  </a:txBody>
                  <a:tcPr marL="68580" marR="68580" marT="0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x-none" sz="1100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宋体"/>
                          <a:cs typeface="Arial"/>
                        </a:rPr>
                        <a:t>NP-Completenes</a:t>
                      </a: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宋体"/>
                          <a:cs typeface="Arial"/>
                        </a:rPr>
                        <a:t>s</a:t>
                      </a:r>
                      <a:endParaRPr lang="x-none" sz="1100">
                        <a:solidFill>
                          <a:srgbClr val="000000"/>
                        </a:solidFill>
                        <a:effectLst/>
                        <a:latin typeface="Arial"/>
                        <a:ea typeface="宋体"/>
                        <a:cs typeface="Arial"/>
                      </a:endParaRPr>
                    </a:p>
                  </a:txBody>
                  <a:tcPr marL="68580" marR="68580" marT="0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100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宋体"/>
                          <a:cs typeface="Arial"/>
                        </a:rPr>
                        <a:t>[Week</a:t>
                      </a:r>
                      <a:r>
                        <a:rPr lang="zh-CN" altLang="en-US" sz="1100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宋体"/>
                          <a:cs typeface="Arial"/>
                        </a:rPr>
                        <a:t> </a:t>
                      </a:r>
                      <a:r>
                        <a:rPr lang="en-US" altLang="zh-CN" sz="1100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宋体"/>
                          <a:cs typeface="Arial"/>
                        </a:rPr>
                        <a:t>15</a:t>
                      </a:r>
                      <a:r>
                        <a:rPr lang="x-none" sz="1100">
                          <a:solidFill>
                            <a:srgbClr val="000000"/>
                          </a:solidFill>
                          <a:effectLst/>
                          <a:latin typeface="Arial"/>
                          <a:ea typeface="宋体"/>
                          <a:cs typeface="Arial"/>
                        </a:rPr>
                        <a:t>]</a:t>
                      </a:r>
                      <a:endParaRPr lang="x-none" sz="1100" dirty="0">
                        <a:solidFill>
                          <a:srgbClr val="000000"/>
                        </a:solidFill>
                        <a:effectLst/>
                        <a:latin typeface="Arial"/>
                        <a:ea typeface="宋体"/>
                        <a:cs typeface="Arial"/>
                      </a:endParaRPr>
                    </a:p>
                  </a:txBody>
                  <a:tcPr marL="68580" marR="68580" marT="0" marB="0" anchor="ctr">
                    <a:solidFill>
                      <a:schemeClr val="tx2">
                        <a:lumMod val="50000"/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x-none" sz="1100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宋体"/>
                          <a:cs typeface="Arial"/>
                        </a:rPr>
                        <a:t>Final Exam</a:t>
                      </a:r>
                    </a:p>
                  </a:txBody>
                  <a:tcPr marL="68580" marR="68580" marT="0" marB="0" anchor="ctr">
                    <a:solidFill>
                      <a:schemeClr val="tx2">
                        <a:lumMod val="50000"/>
                        <a:alpha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32400904"/>
      </p:ext>
    </p:extLst>
  </p:cSld>
  <p:clrMapOvr>
    <a:masterClrMapping/>
  </p:clrMapOvr>
  <p:transition spd="slow" advClick="0">
    <p:cut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 txBox="1">
            <a:spLocks noGrp="1"/>
          </p:cNvSpPr>
          <p:nvPr>
            <p:ph type="title"/>
          </p:nvPr>
        </p:nvSpPr>
        <p:spPr>
          <a:xfrm>
            <a:off x="457200" y="492214"/>
            <a:ext cx="8229600" cy="70784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sp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25000"/>
            </a:pPr>
            <a:r>
              <a:rPr lang="en-US" altLang="zh-CN" sz="4000" dirty="0">
                <a:solidFill>
                  <a:srgbClr val="558ED5"/>
                </a:solidFill>
                <a:latin typeface="Comic Sans MS"/>
                <a:ea typeface="Comic Sans MS"/>
                <a:cs typeface="Comic Sans MS"/>
                <a:sym typeface="Comic Sans MS"/>
              </a:rPr>
              <a:t>Assignment</a:t>
            </a:r>
            <a:r>
              <a:rPr lang="zh-CN" altLang="en-US" sz="4000" dirty="0">
                <a:solidFill>
                  <a:srgbClr val="558ED5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-US" altLang="zh-CN" sz="4000" dirty="0">
                <a:solidFill>
                  <a:srgbClr val="558ED5"/>
                </a:solidFill>
                <a:latin typeface="Comic Sans MS"/>
                <a:ea typeface="Comic Sans MS"/>
                <a:cs typeface="Comic Sans MS"/>
                <a:sym typeface="Comic Sans MS"/>
              </a:rPr>
              <a:t>Due/Exam</a:t>
            </a:r>
            <a:r>
              <a:rPr lang="zh-CN" altLang="en-US" sz="4000" dirty="0">
                <a:solidFill>
                  <a:srgbClr val="558ED5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-US" altLang="zh-CN" sz="4000" dirty="0">
                <a:solidFill>
                  <a:srgbClr val="558ED5"/>
                </a:solidFill>
                <a:latin typeface="Comic Sans MS"/>
                <a:ea typeface="Comic Sans MS"/>
                <a:cs typeface="Comic Sans MS"/>
                <a:sym typeface="Comic Sans MS"/>
              </a:rPr>
              <a:t>Schedule</a:t>
            </a:r>
            <a:endParaRPr lang="en-US" sz="4000" dirty="0">
              <a:solidFill>
                <a:srgbClr val="558ED5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5" name="Shape 274"/>
          <p:cNvSpPr txBox="1">
            <a:spLocks/>
          </p:cNvSpPr>
          <p:nvPr/>
        </p:nvSpPr>
        <p:spPr>
          <a:xfrm>
            <a:off x="345443" y="1133560"/>
            <a:ext cx="8453114" cy="508340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25" tIns="45700" rIns="91425" bIns="45700" rtlCol="1" anchor="t" anchorCtr="0">
            <a:spAutoFit/>
          </a:bodyPr>
          <a:lstStyle>
            <a:lvl1pPr marL="342900" indent="-342900" algn="r" defTabSz="91440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r" defTabSz="914400" rtl="1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91440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914400" rtl="1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914400" rtl="1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algn="l" rtl="0">
              <a:spcBef>
                <a:spcPts val="400"/>
              </a:spcBef>
              <a:buClr>
                <a:schemeClr val="dk1"/>
              </a:buClr>
              <a:buSzPct val="80000"/>
              <a:buNone/>
              <a:defRPr/>
            </a:pPr>
            <a:endParaRPr lang="en-US" sz="2100" dirty="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342900" lvl="1" indent="-342900" algn="l" rtl="0">
              <a:spcBef>
                <a:spcPts val="400"/>
              </a:spcBef>
              <a:buClr>
                <a:schemeClr val="dk1"/>
              </a:buClr>
              <a:buSzPct val="80000"/>
              <a:buFont typeface="Arial"/>
              <a:buChar char="•"/>
              <a:defRPr/>
            </a:pPr>
            <a:r>
              <a:rPr lang="en-US" altLang="zh-CN" sz="2000" dirty="0">
                <a:latin typeface="Comic Sans MS"/>
                <a:ea typeface="Comic Sans MS"/>
                <a:cs typeface="Comic Sans MS"/>
                <a:sym typeface="Comic Sans MS"/>
              </a:rPr>
              <a:t>Assignment</a:t>
            </a:r>
            <a:r>
              <a:rPr lang="zh-CN" altLang="en-US" sz="2000" dirty="0"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-US" altLang="zh-CN" sz="2000" dirty="0">
                <a:latin typeface="Comic Sans MS"/>
                <a:ea typeface="Comic Sans MS"/>
                <a:cs typeface="Comic Sans MS"/>
                <a:sym typeface="Comic Sans MS"/>
              </a:rPr>
              <a:t>1</a:t>
            </a:r>
            <a:r>
              <a:rPr lang="zh-CN" altLang="en-US" sz="2000" dirty="0"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-US" altLang="zh-CN" sz="2000" dirty="0">
                <a:latin typeface="Comic Sans MS"/>
                <a:ea typeface="Comic Sans MS"/>
                <a:cs typeface="Comic Sans MS"/>
                <a:sym typeface="Comic Sans MS"/>
              </a:rPr>
              <a:t>(up</a:t>
            </a:r>
            <a:r>
              <a:rPr lang="zh-CN" altLang="en-US" sz="2000" dirty="0"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-US" altLang="zh-CN" sz="2000" dirty="0">
                <a:latin typeface="Comic Sans MS"/>
                <a:ea typeface="Comic Sans MS"/>
                <a:cs typeface="Comic Sans MS"/>
                <a:sym typeface="Comic Sans MS"/>
              </a:rPr>
              <a:t>now)</a:t>
            </a:r>
            <a:r>
              <a:rPr lang="zh-CN" altLang="en-US" sz="2000" dirty="0"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-US" altLang="zh-CN" sz="2000" dirty="0">
                <a:latin typeface="Comic Sans MS"/>
                <a:ea typeface="Comic Sans MS"/>
                <a:cs typeface="Comic Sans MS"/>
                <a:sym typeface="Comic Sans MS"/>
              </a:rPr>
              <a:t>:</a:t>
            </a:r>
            <a:r>
              <a:rPr lang="zh-CN" altLang="en-US" sz="2000" dirty="0"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-US" altLang="zh-CN" sz="2000" dirty="0">
                <a:latin typeface="Comic Sans MS"/>
                <a:ea typeface="Comic Sans MS"/>
                <a:cs typeface="Comic Sans MS"/>
                <a:sym typeface="Comic Sans MS"/>
              </a:rPr>
              <a:t>Sep</a:t>
            </a:r>
            <a:r>
              <a:rPr lang="zh-CN" altLang="en-US" sz="2000" dirty="0"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-US" altLang="zh-CN" sz="2000" dirty="0">
                <a:latin typeface="Comic Sans MS"/>
                <a:ea typeface="Comic Sans MS"/>
                <a:cs typeface="Comic Sans MS"/>
                <a:sym typeface="Comic Sans MS"/>
              </a:rPr>
              <a:t>28</a:t>
            </a:r>
            <a:r>
              <a:rPr lang="zh-CN" altLang="en-US" sz="2000" dirty="0">
                <a:latin typeface="Comic Sans MS"/>
                <a:ea typeface="Comic Sans MS"/>
                <a:cs typeface="Comic Sans MS"/>
                <a:sym typeface="Comic Sans MS"/>
              </a:rPr>
              <a:t>   </a:t>
            </a:r>
            <a:endParaRPr lang="en-US" altLang="zh-CN" sz="2000" dirty="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342900" lvl="1" indent="-342900" algn="l" rtl="0">
              <a:spcBef>
                <a:spcPts val="400"/>
              </a:spcBef>
              <a:buClr>
                <a:schemeClr val="dk1"/>
              </a:buClr>
              <a:buSzPct val="80000"/>
              <a:buFont typeface="Arial"/>
              <a:buChar char="•"/>
              <a:defRPr/>
            </a:pPr>
            <a:endParaRPr lang="en-US" altLang="zh-CN" sz="2000" dirty="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342900" lvl="1" indent="-342900" algn="l" rtl="0">
              <a:spcBef>
                <a:spcPts val="400"/>
              </a:spcBef>
              <a:buClr>
                <a:schemeClr val="dk1"/>
              </a:buClr>
              <a:buSzPct val="80000"/>
              <a:buFont typeface="Arial"/>
              <a:buChar char="•"/>
              <a:defRPr/>
            </a:pPr>
            <a:r>
              <a:rPr lang="en-US" altLang="zh-CN" sz="2000" dirty="0">
                <a:latin typeface="Comic Sans MS"/>
                <a:ea typeface="Comic Sans MS"/>
                <a:cs typeface="Comic Sans MS"/>
                <a:sym typeface="Comic Sans MS"/>
              </a:rPr>
              <a:t>Assignment</a:t>
            </a:r>
            <a:r>
              <a:rPr lang="zh-CN" altLang="en-US" sz="2000" dirty="0"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-US" altLang="zh-CN" sz="2000" dirty="0">
                <a:latin typeface="Comic Sans MS"/>
                <a:ea typeface="Comic Sans MS"/>
                <a:cs typeface="Comic Sans MS"/>
                <a:sym typeface="Comic Sans MS"/>
              </a:rPr>
              <a:t>2:</a:t>
            </a:r>
            <a:r>
              <a:rPr lang="zh-CN" altLang="en-US" sz="2000" dirty="0">
                <a:latin typeface="Comic Sans MS"/>
                <a:ea typeface="Comic Sans MS"/>
                <a:cs typeface="Comic Sans MS"/>
                <a:sym typeface="Comic Sans MS"/>
              </a:rPr>
              <a:t>  </a:t>
            </a:r>
            <a:r>
              <a:rPr lang="en-US" altLang="zh-CN" sz="2000" dirty="0">
                <a:latin typeface="Comic Sans MS"/>
                <a:ea typeface="Comic Sans MS"/>
                <a:cs typeface="Comic Sans MS"/>
                <a:sym typeface="Comic Sans MS"/>
              </a:rPr>
              <a:t>Oct</a:t>
            </a:r>
            <a:r>
              <a:rPr lang="zh-CN" altLang="en-US" sz="2000" dirty="0"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-US" altLang="zh-CN" sz="2000" dirty="0">
                <a:latin typeface="Comic Sans MS"/>
                <a:ea typeface="Comic Sans MS"/>
                <a:cs typeface="Comic Sans MS"/>
                <a:sym typeface="Comic Sans MS"/>
              </a:rPr>
              <a:t>16</a:t>
            </a:r>
          </a:p>
          <a:p>
            <a:pPr marL="0" lvl="1" indent="0" algn="l" rtl="0">
              <a:spcBef>
                <a:spcPts val="400"/>
              </a:spcBef>
              <a:buClr>
                <a:schemeClr val="dk1"/>
              </a:buClr>
              <a:buSzPct val="80000"/>
              <a:buNone/>
              <a:defRPr/>
            </a:pPr>
            <a:endParaRPr lang="en-US" altLang="zh-CN" sz="2000" dirty="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342900" lvl="1" indent="-342900" algn="l" rtl="0">
              <a:spcBef>
                <a:spcPts val="400"/>
              </a:spcBef>
              <a:buClr>
                <a:schemeClr val="dk1"/>
              </a:buClr>
              <a:buSzPct val="80000"/>
              <a:buFont typeface="Arial"/>
              <a:buChar char="•"/>
              <a:defRPr/>
            </a:pPr>
            <a:r>
              <a:rPr lang="en-US" altLang="zh-CN" sz="2000" dirty="0">
                <a:latin typeface="Comic Sans MS"/>
                <a:ea typeface="Comic Sans MS"/>
                <a:cs typeface="Comic Sans MS"/>
                <a:sym typeface="Comic Sans MS"/>
              </a:rPr>
              <a:t>Mid-term</a:t>
            </a:r>
            <a:r>
              <a:rPr lang="zh-CN" altLang="en-US" sz="2000" dirty="0"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-US" altLang="zh-CN" sz="2000" dirty="0">
                <a:latin typeface="Comic Sans MS"/>
                <a:ea typeface="Comic Sans MS"/>
                <a:cs typeface="Comic Sans MS"/>
                <a:sym typeface="Comic Sans MS"/>
              </a:rPr>
              <a:t>exam:</a:t>
            </a:r>
            <a:r>
              <a:rPr lang="zh-CN" altLang="en-US" sz="2000" dirty="0">
                <a:latin typeface="Comic Sans MS"/>
                <a:ea typeface="Comic Sans MS"/>
                <a:cs typeface="Comic Sans MS"/>
                <a:sym typeface="Comic Sans MS"/>
              </a:rPr>
              <a:t>  </a:t>
            </a:r>
            <a:r>
              <a:rPr lang="en-US" altLang="zh-CN" sz="2000" dirty="0">
                <a:latin typeface="Comic Sans MS"/>
                <a:ea typeface="Comic Sans MS"/>
                <a:cs typeface="Comic Sans MS"/>
                <a:sym typeface="Comic Sans MS"/>
              </a:rPr>
              <a:t>Nov</a:t>
            </a:r>
            <a:r>
              <a:rPr lang="zh-CN" altLang="en-US" sz="2000" dirty="0"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-US" altLang="zh-CN" sz="2000" dirty="0">
                <a:latin typeface="Comic Sans MS"/>
                <a:ea typeface="Comic Sans MS"/>
                <a:cs typeface="Comic Sans MS"/>
                <a:sym typeface="Comic Sans MS"/>
              </a:rPr>
              <a:t>2</a:t>
            </a:r>
          </a:p>
          <a:p>
            <a:pPr marL="0" lvl="1" indent="0" algn="l" rtl="0">
              <a:spcBef>
                <a:spcPts val="400"/>
              </a:spcBef>
              <a:buClr>
                <a:schemeClr val="dk1"/>
              </a:buClr>
              <a:buSzPct val="80000"/>
              <a:buNone/>
              <a:defRPr/>
            </a:pPr>
            <a:endParaRPr lang="en-US" altLang="zh-CN" sz="2000" dirty="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342900" lvl="1" indent="-342900" algn="l" rtl="0">
              <a:spcBef>
                <a:spcPts val="400"/>
              </a:spcBef>
              <a:buClr>
                <a:schemeClr val="dk1"/>
              </a:buClr>
              <a:buSzPct val="80000"/>
              <a:buFont typeface="Arial"/>
              <a:buChar char="•"/>
              <a:defRPr/>
            </a:pPr>
            <a:r>
              <a:rPr lang="en-US" altLang="zh-CN" sz="2000" dirty="0">
                <a:latin typeface="Comic Sans MS"/>
                <a:ea typeface="Comic Sans MS"/>
                <a:cs typeface="Comic Sans MS"/>
                <a:sym typeface="Comic Sans MS"/>
              </a:rPr>
              <a:t>Assignment</a:t>
            </a:r>
            <a:r>
              <a:rPr lang="zh-CN" altLang="en-US" sz="2000" dirty="0"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-US" altLang="zh-CN" sz="2000" dirty="0">
                <a:latin typeface="Comic Sans MS"/>
                <a:ea typeface="Comic Sans MS"/>
                <a:cs typeface="Comic Sans MS"/>
                <a:sym typeface="Comic Sans MS"/>
              </a:rPr>
              <a:t>3:</a:t>
            </a:r>
            <a:r>
              <a:rPr lang="zh-CN" altLang="en-US" sz="2000" dirty="0">
                <a:latin typeface="Comic Sans MS"/>
                <a:ea typeface="Comic Sans MS"/>
                <a:cs typeface="Comic Sans MS"/>
                <a:sym typeface="Comic Sans MS"/>
              </a:rPr>
              <a:t>  </a:t>
            </a:r>
            <a:r>
              <a:rPr lang="en-US" altLang="zh-CN" sz="2000" dirty="0">
                <a:latin typeface="Comic Sans MS"/>
                <a:ea typeface="Comic Sans MS"/>
                <a:cs typeface="Comic Sans MS"/>
                <a:sym typeface="Comic Sans MS"/>
              </a:rPr>
              <a:t>Nov</a:t>
            </a:r>
            <a:r>
              <a:rPr lang="zh-CN" altLang="en-US" sz="2000" dirty="0"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-US" altLang="zh-CN" sz="2000" dirty="0">
                <a:latin typeface="Comic Sans MS"/>
                <a:ea typeface="Comic Sans MS"/>
                <a:cs typeface="Comic Sans MS"/>
                <a:sym typeface="Comic Sans MS"/>
              </a:rPr>
              <a:t>6</a:t>
            </a:r>
          </a:p>
          <a:p>
            <a:pPr marL="0" lvl="1" indent="0" algn="l" rtl="0">
              <a:spcBef>
                <a:spcPts val="400"/>
              </a:spcBef>
              <a:buClr>
                <a:schemeClr val="dk1"/>
              </a:buClr>
              <a:buSzPct val="80000"/>
              <a:buNone/>
              <a:defRPr/>
            </a:pPr>
            <a:endParaRPr lang="en-US" altLang="zh-CN" sz="2000" dirty="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342900" lvl="1" indent="-342900" algn="l" rtl="0">
              <a:spcBef>
                <a:spcPts val="400"/>
              </a:spcBef>
              <a:buClr>
                <a:schemeClr val="dk1"/>
              </a:buClr>
              <a:buSzPct val="80000"/>
              <a:buFont typeface="Arial"/>
              <a:buChar char="•"/>
              <a:defRPr/>
            </a:pPr>
            <a:r>
              <a:rPr lang="en-US" altLang="zh-CN" sz="2000" dirty="0">
                <a:latin typeface="Comic Sans MS"/>
                <a:ea typeface="Comic Sans MS"/>
                <a:cs typeface="Comic Sans MS"/>
                <a:sym typeface="Comic Sans MS"/>
              </a:rPr>
              <a:t>Assignment</a:t>
            </a:r>
            <a:r>
              <a:rPr lang="zh-CN" altLang="en-US" sz="2000" dirty="0"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-US" altLang="zh-CN" sz="2000" dirty="0">
                <a:latin typeface="Comic Sans MS"/>
                <a:ea typeface="Comic Sans MS"/>
                <a:cs typeface="Comic Sans MS"/>
                <a:sym typeface="Comic Sans MS"/>
              </a:rPr>
              <a:t>4:</a:t>
            </a:r>
            <a:r>
              <a:rPr lang="zh-CN" altLang="en-US" sz="2000" dirty="0">
                <a:latin typeface="Comic Sans MS"/>
                <a:ea typeface="Comic Sans MS"/>
                <a:cs typeface="Comic Sans MS"/>
                <a:sym typeface="Comic Sans MS"/>
              </a:rPr>
              <a:t>  </a:t>
            </a:r>
            <a:r>
              <a:rPr lang="en-US" altLang="zh-CN" sz="2000" dirty="0">
                <a:latin typeface="Comic Sans MS"/>
                <a:ea typeface="Comic Sans MS"/>
                <a:cs typeface="Comic Sans MS"/>
                <a:sym typeface="Comic Sans MS"/>
              </a:rPr>
              <a:t>Nov</a:t>
            </a:r>
            <a:r>
              <a:rPr lang="zh-CN" altLang="en-US" sz="2000" dirty="0"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-US" altLang="zh-CN" sz="2000" dirty="0">
                <a:latin typeface="Comic Sans MS"/>
                <a:ea typeface="Comic Sans MS"/>
                <a:cs typeface="Comic Sans MS"/>
                <a:sym typeface="Comic Sans MS"/>
              </a:rPr>
              <a:t>23</a:t>
            </a:r>
          </a:p>
          <a:p>
            <a:pPr marL="0" lvl="1" indent="0" algn="l" rtl="0">
              <a:spcBef>
                <a:spcPts val="400"/>
              </a:spcBef>
              <a:buClr>
                <a:schemeClr val="dk1"/>
              </a:buClr>
              <a:buSzPct val="80000"/>
              <a:buNone/>
              <a:defRPr/>
            </a:pPr>
            <a:endParaRPr lang="en-US" altLang="zh-CN" sz="2000" dirty="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342900" lvl="1" indent="-342900" algn="l" rtl="0">
              <a:spcBef>
                <a:spcPts val="400"/>
              </a:spcBef>
              <a:buClr>
                <a:schemeClr val="dk1"/>
              </a:buClr>
              <a:buSzPct val="80000"/>
              <a:buFont typeface="Arial"/>
              <a:buChar char="•"/>
              <a:defRPr/>
            </a:pPr>
            <a:r>
              <a:rPr lang="en-US" altLang="zh-CN" sz="2000" dirty="0">
                <a:latin typeface="Comic Sans MS"/>
                <a:ea typeface="Comic Sans MS"/>
                <a:cs typeface="Comic Sans MS"/>
                <a:sym typeface="Comic Sans MS"/>
              </a:rPr>
              <a:t>Assignment</a:t>
            </a:r>
            <a:r>
              <a:rPr lang="zh-CN" altLang="en-US" sz="2000" dirty="0"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-US" altLang="zh-CN" sz="2000" dirty="0">
                <a:latin typeface="Comic Sans MS"/>
                <a:ea typeface="Comic Sans MS"/>
                <a:cs typeface="Comic Sans MS"/>
                <a:sym typeface="Comic Sans MS"/>
              </a:rPr>
              <a:t>5:</a:t>
            </a:r>
            <a:r>
              <a:rPr lang="zh-CN" altLang="en-US" sz="2000" dirty="0">
                <a:latin typeface="Comic Sans MS"/>
                <a:ea typeface="Comic Sans MS"/>
                <a:cs typeface="Comic Sans MS"/>
                <a:sym typeface="Comic Sans MS"/>
              </a:rPr>
              <a:t>  </a:t>
            </a:r>
            <a:r>
              <a:rPr lang="en-US" altLang="zh-CN" sz="2000" dirty="0">
                <a:latin typeface="Comic Sans MS"/>
                <a:ea typeface="Comic Sans MS"/>
                <a:cs typeface="Comic Sans MS"/>
                <a:sym typeface="Comic Sans MS"/>
              </a:rPr>
              <a:t>Dec</a:t>
            </a:r>
            <a:r>
              <a:rPr lang="zh-CN" altLang="en-US" sz="2000" dirty="0"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-US" altLang="zh-CN" sz="2000" dirty="0">
                <a:latin typeface="Comic Sans MS"/>
                <a:ea typeface="Comic Sans MS"/>
                <a:cs typeface="Comic Sans MS"/>
                <a:sym typeface="Comic Sans MS"/>
              </a:rPr>
              <a:t>7</a:t>
            </a:r>
          </a:p>
          <a:p>
            <a:pPr marL="0" lvl="1" indent="0" algn="l" rtl="0">
              <a:spcBef>
                <a:spcPts val="400"/>
              </a:spcBef>
              <a:buClr>
                <a:schemeClr val="dk1"/>
              </a:buClr>
              <a:buSzPct val="80000"/>
              <a:buNone/>
              <a:defRPr/>
            </a:pPr>
            <a:endParaRPr lang="en-US" altLang="zh-CN" sz="2000" dirty="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342900" lvl="1" indent="-342900" algn="l" rtl="0">
              <a:spcBef>
                <a:spcPts val="400"/>
              </a:spcBef>
              <a:buClr>
                <a:schemeClr val="dk1"/>
              </a:buClr>
              <a:buSzPct val="80000"/>
              <a:buFont typeface="Arial"/>
              <a:buChar char="•"/>
              <a:defRPr/>
            </a:pPr>
            <a:r>
              <a:rPr lang="en-US" altLang="zh-CN" sz="2000" dirty="0">
                <a:latin typeface="Comic Sans MS"/>
                <a:ea typeface="Comic Sans MS"/>
                <a:cs typeface="Comic Sans MS"/>
                <a:sym typeface="Comic Sans MS"/>
              </a:rPr>
              <a:t>Final</a:t>
            </a:r>
            <a:r>
              <a:rPr lang="zh-CN" altLang="en-US" sz="2000" dirty="0"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-US" altLang="zh-CN" sz="2000" dirty="0">
                <a:latin typeface="Comic Sans MS"/>
                <a:ea typeface="Comic Sans MS"/>
                <a:cs typeface="Comic Sans MS"/>
                <a:sym typeface="Comic Sans MS"/>
              </a:rPr>
              <a:t>exam:</a:t>
            </a:r>
            <a:r>
              <a:rPr lang="zh-CN" altLang="en-US" sz="2000" dirty="0">
                <a:latin typeface="Comic Sans MS"/>
                <a:ea typeface="Comic Sans MS"/>
                <a:cs typeface="Comic Sans MS"/>
                <a:sym typeface="Comic Sans MS"/>
              </a:rPr>
              <a:t>  </a:t>
            </a:r>
            <a:r>
              <a:rPr lang="en-US" altLang="zh-CN" sz="2000" dirty="0">
                <a:latin typeface="Comic Sans MS"/>
                <a:ea typeface="Comic Sans MS"/>
                <a:cs typeface="Comic Sans MS"/>
                <a:sym typeface="Comic Sans MS"/>
              </a:rPr>
              <a:t>Dec</a:t>
            </a:r>
            <a:r>
              <a:rPr lang="zh-CN" altLang="en-US" sz="2000" dirty="0"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-US" altLang="zh-CN" sz="2000" dirty="0">
                <a:latin typeface="Comic Sans MS"/>
                <a:ea typeface="Comic Sans MS"/>
                <a:cs typeface="Comic Sans MS"/>
                <a:sym typeface="Comic Sans MS"/>
              </a:rPr>
              <a:t>17-22</a:t>
            </a:r>
            <a:r>
              <a:rPr lang="zh-CN" altLang="en-US" sz="2000" dirty="0"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-US" altLang="zh-CN" sz="2000" dirty="0">
                <a:latin typeface="Comic Sans MS"/>
                <a:ea typeface="Comic Sans MS"/>
                <a:cs typeface="Comic Sans MS"/>
                <a:sym typeface="Comic Sans MS"/>
              </a:rPr>
              <a:t>(TBD)</a:t>
            </a:r>
            <a:endParaRPr lang="en-US" sz="2000" dirty="0">
              <a:solidFill>
                <a:srgbClr val="008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  <p:extLst>
      <p:ext uri="{BB962C8B-B14F-4D97-AF65-F5344CB8AC3E}">
        <p14:creationId xmlns:p14="http://schemas.microsoft.com/office/powerpoint/2010/main" val="1121671681"/>
      </p:ext>
    </p:extLst>
  </p:cSld>
  <p:clrMapOvr>
    <a:masterClrMapping/>
  </p:clrMapOvr>
  <p:transition spd="slow" advClick="0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 txBox="1">
            <a:spLocks noGrp="1"/>
          </p:cNvSpPr>
          <p:nvPr>
            <p:ph type="title"/>
          </p:nvPr>
        </p:nvSpPr>
        <p:spPr>
          <a:xfrm>
            <a:off x="457200" y="492214"/>
            <a:ext cx="8229600" cy="70784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sp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25000"/>
            </a:pPr>
            <a:r>
              <a:rPr lang="en-US" altLang="zh-CN" sz="4000" dirty="0">
                <a:solidFill>
                  <a:srgbClr val="558ED5"/>
                </a:solidFill>
                <a:latin typeface="Comic Sans MS"/>
                <a:ea typeface="Comic Sans MS"/>
                <a:cs typeface="Comic Sans MS"/>
                <a:sym typeface="Comic Sans MS"/>
              </a:rPr>
              <a:t>Assignment</a:t>
            </a:r>
            <a:r>
              <a:rPr lang="zh-CN" altLang="en-US" sz="4000" dirty="0">
                <a:solidFill>
                  <a:srgbClr val="558ED5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-US" sz="4000" dirty="0">
                <a:solidFill>
                  <a:srgbClr val="558ED5"/>
                </a:solidFill>
                <a:latin typeface="Comic Sans MS"/>
                <a:ea typeface="Comic Sans MS"/>
                <a:cs typeface="Comic Sans MS"/>
                <a:sym typeface="Comic Sans MS"/>
              </a:rPr>
              <a:t>Policies</a:t>
            </a:r>
          </a:p>
        </p:txBody>
      </p:sp>
      <p:sp>
        <p:nvSpPr>
          <p:cNvPr id="5" name="Shape 274"/>
          <p:cNvSpPr txBox="1">
            <a:spLocks/>
          </p:cNvSpPr>
          <p:nvPr/>
        </p:nvSpPr>
        <p:spPr>
          <a:xfrm>
            <a:off x="439366" y="1340768"/>
            <a:ext cx="8453114" cy="504236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25" tIns="45700" rIns="91425" bIns="45700" rtlCol="1" anchor="t" anchorCtr="0">
            <a:spAutoFit/>
          </a:bodyPr>
          <a:lstStyle>
            <a:lvl1pPr marL="342900" indent="-342900" algn="r" defTabSz="91440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r" defTabSz="914400" rtl="1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91440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914400" rtl="1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914400" rtl="1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1" indent="-342900" algn="l" rtl="0">
              <a:spcBef>
                <a:spcPts val="400"/>
              </a:spcBef>
              <a:buClr>
                <a:schemeClr val="dk1"/>
              </a:buClr>
              <a:buSzPct val="80000"/>
              <a:buFont typeface="Arial"/>
              <a:buChar char="•"/>
              <a:defRPr/>
            </a:pPr>
            <a:r>
              <a:rPr lang="en-US" sz="2500" dirty="0">
                <a:latin typeface="Comic Sans MS"/>
                <a:ea typeface="Comic Sans MS"/>
                <a:cs typeface="Comic Sans MS"/>
                <a:sym typeface="Comic Sans MS"/>
              </a:rPr>
              <a:t>Assignments:   </a:t>
            </a:r>
          </a:p>
          <a:p>
            <a:pPr marL="742950" lvl="2" indent="-342900" algn="l" rtl="0">
              <a:spcBef>
                <a:spcPts val="400"/>
              </a:spcBef>
              <a:buClr>
                <a:schemeClr val="dk1"/>
              </a:buClr>
              <a:buSzPct val="80000"/>
              <a:buFont typeface="Arial"/>
              <a:buChar char="•"/>
              <a:defRPr/>
            </a:pPr>
            <a:r>
              <a:rPr lang="en-US" sz="2100" dirty="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Collaboration: allowed</a:t>
            </a:r>
            <a:r>
              <a:rPr lang="en-US" sz="2100" dirty="0">
                <a:latin typeface="Comic Sans MS"/>
                <a:ea typeface="Comic Sans MS"/>
                <a:cs typeface="Comic Sans MS"/>
                <a:sym typeface="Comic Sans MS"/>
              </a:rPr>
              <a:t>, </a:t>
            </a:r>
            <a:r>
              <a:rPr lang="en-US" sz="2100" dirty="0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must indicate collaboration</a:t>
            </a:r>
            <a:r>
              <a:rPr lang="en-US" sz="2100" dirty="0">
                <a:latin typeface="Comic Sans MS"/>
                <a:ea typeface="Comic Sans MS"/>
                <a:cs typeface="Comic Sans MS"/>
                <a:sym typeface="Comic Sans MS"/>
              </a:rPr>
              <a:t>. </a:t>
            </a:r>
          </a:p>
          <a:p>
            <a:pPr marL="742950" lvl="2" indent="-342900" algn="l" rtl="0">
              <a:spcBef>
                <a:spcPts val="400"/>
              </a:spcBef>
              <a:buClr>
                <a:schemeClr val="dk1"/>
              </a:buClr>
              <a:buSzPct val="80000"/>
              <a:buFont typeface="Arial"/>
              <a:buChar char="•"/>
              <a:defRPr/>
            </a:pPr>
            <a:r>
              <a:rPr lang="en-US" sz="2100" dirty="0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Search for solutions</a:t>
            </a:r>
            <a:r>
              <a:rPr lang="en-US" sz="2100" dirty="0">
                <a:latin typeface="Comic Sans MS"/>
                <a:ea typeface="Comic Sans MS"/>
                <a:cs typeface="Comic Sans MS"/>
                <a:sym typeface="Comic Sans MS"/>
              </a:rPr>
              <a:t>: considered plagiarism. </a:t>
            </a:r>
          </a:p>
          <a:p>
            <a:pPr marL="742950" lvl="2" indent="-342900" algn="l" rtl="0">
              <a:spcBef>
                <a:spcPts val="400"/>
              </a:spcBef>
              <a:buClr>
                <a:schemeClr val="dk1"/>
              </a:buClr>
              <a:buSzPct val="80000"/>
              <a:buFont typeface="Arial"/>
              <a:buChar char="•"/>
              <a:defRPr/>
            </a:pPr>
            <a:r>
              <a:rPr lang="en-US" sz="2100" dirty="0">
                <a:solidFill>
                  <a:srgbClr val="008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Write your own solutions.</a:t>
            </a:r>
          </a:p>
          <a:p>
            <a:pPr marL="0" indent="0" algn="l" rtl="0">
              <a:spcBef>
                <a:spcPts val="400"/>
              </a:spcBef>
              <a:buClr>
                <a:schemeClr val="dk1"/>
              </a:buClr>
              <a:buSzPct val="80000"/>
              <a:buNone/>
              <a:defRPr/>
            </a:pPr>
            <a:endParaRPr lang="en-US" sz="2100" dirty="0">
              <a:solidFill>
                <a:srgbClr val="008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indent="0" algn="l" rtl="0">
              <a:spcBef>
                <a:spcPts val="400"/>
              </a:spcBef>
              <a:buClr>
                <a:schemeClr val="dk1"/>
              </a:buClr>
              <a:buSzPct val="80000"/>
              <a:buNone/>
              <a:defRPr/>
            </a:pPr>
            <a:endParaRPr lang="en-US" sz="2100" dirty="0">
              <a:solidFill>
                <a:srgbClr val="008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indent="0" algn="l" rtl="0">
              <a:spcBef>
                <a:spcPts val="400"/>
              </a:spcBef>
              <a:buClr>
                <a:schemeClr val="dk1"/>
              </a:buClr>
              <a:buSzPct val="80000"/>
              <a:buNone/>
              <a:defRPr/>
            </a:pPr>
            <a:endParaRPr lang="en-US" sz="2100" dirty="0">
              <a:solidFill>
                <a:srgbClr val="008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algn="l" rtl="0">
              <a:spcBef>
                <a:spcPts val="400"/>
              </a:spcBef>
              <a:buClr>
                <a:schemeClr val="dk1"/>
              </a:buClr>
              <a:buSzPct val="80000"/>
              <a:buFont typeface="Arial"/>
              <a:buChar char="•"/>
              <a:defRPr/>
            </a:pPr>
            <a:r>
              <a:rPr lang="en-US" sz="2500" dirty="0">
                <a:latin typeface="Comic Sans MS"/>
                <a:ea typeface="Comic Sans MS"/>
                <a:cs typeface="Comic Sans MS"/>
                <a:sym typeface="Comic Sans MS"/>
              </a:rPr>
              <a:t>Submitting Assignments</a:t>
            </a:r>
          </a:p>
          <a:p>
            <a:pPr lvl="1" algn="l" rtl="0">
              <a:spcBef>
                <a:spcPts val="400"/>
              </a:spcBef>
              <a:buClr>
                <a:schemeClr val="dk1"/>
              </a:buClr>
              <a:buSzPct val="80000"/>
              <a:buFont typeface="Arial"/>
              <a:buChar char="•"/>
              <a:defRPr/>
            </a:pPr>
            <a:r>
              <a:rPr lang="en-US" sz="2100" dirty="0">
                <a:latin typeface="Comic Sans MS"/>
                <a:ea typeface="Comic Sans MS"/>
                <a:cs typeface="Comic Sans MS"/>
                <a:sym typeface="Comic Sans MS"/>
              </a:rPr>
              <a:t>Required to </a:t>
            </a:r>
            <a:r>
              <a:rPr lang="en-US" sz="2100" dirty="0">
                <a:solidFill>
                  <a:srgbClr val="008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typeset</a:t>
            </a:r>
            <a:r>
              <a:rPr lang="en-US" sz="2100" dirty="0">
                <a:latin typeface="Comic Sans MS"/>
                <a:ea typeface="Comic Sans MS"/>
                <a:cs typeface="Comic Sans MS"/>
                <a:sym typeface="Comic Sans MS"/>
              </a:rPr>
              <a:t> solutions</a:t>
            </a:r>
            <a:r>
              <a:rPr lang="zh-CN" altLang="en-US" sz="2100" dirty="0"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-US" altLang="zh-CN" sz="2100" dirty="0">
                <a:latin typeface="Comic Sans MS"/>
                <a:ea typeface="Comic Sans MS"/>
                <a:cs typeface="Comic Sans MS"/>
                <a:sym typeface="Comic Sans MS"/>
              </a:rPr>
              <a:t>(templates</a:t>
            </a:r>
            <a:r>
              <a:rPr lang="zh-CN" altLang="en-US" sz="2100" dirty="0"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-US" altLang="zh-CN" sz="2100" dirty="0">
                <a:latin typeface="Comic Sans MS"/>
                <a:ea typeface="Comic Sans MS"/>
                <a:cs typeface="Comic Sans MS"/>
                <a:sym typeface="Comic Sans MS"/>
              </a:rPr>
              <a:t>will</a:t>
            </a:r>
            <a:r>
              <a:rPr lang="zh-CN" altLang="en-US" sz="2100" dirty="0"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-US" altLang="zh-CN" sz="2100" dirty="0">
                <a:latin typeface="Comic Sans MS"/>
                <a:ea typeface="Comic Sans MS"/>
                <a:cs typeface="Comic Sans MS"/>
                <a:sym typeface="Comic Sans MS"/>
              </a:rPr>
              <a:t>be</a:t>
            </a:r>
            <a:r>
              <a:rPr lang="zh-CN" altLang="en-US" sz="2100" dirty="0"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-US" altLang="zh-CN" sz="2100" dirty="0">
                <a:latin typeface="Comic Sans MS"/>
                <a:ea typeface="Comic Sans MS"/>
                <a:cs typeface="Comic Sans MS"/>
                <a:sym typeface="Comic Sans MS"/>
              </a:rPr>
              <a:t>provided).</a:t>
            </a:r>
            <a:endParaRPr lang="en-US" sz="2100" dirty="0">
              <a:latin typeface="Comic Sans MS"/>
              <a:ea typeface="Comic Sans MS"/>
              <a:cs typeface="Comic Sans MS"/>
              <a:sym typeface="Comic Sans MS"/>
            </a:endParaRPr>
          </a:p>
          <a:p>
            <a:pPr lvl="1" algn="l" rtl="0">
              <a:spcBef>
                <a:spcPts val="400"/>
              </a:spcBef>
              <a:buClr>
                <a:schemeClr val="dk1"/>
              </a:buClr>
              <a:buSzPct val="80000"/>
              <a:buFont typeface="Arial"/>
              <a:buChar char="•"/>
              <a:defRPr/>
            </a:pPr>
            <a:r>
              <a:rPr lang="en-US" sz="2100" dirty="0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Due at 11pm and should be submitted via NYU Classes.</a:t>
            </a:r>
          </a:p>
          <a:p>
            <a:pPr lvl="1" algn="l" rtl="0">
              <a:spcBef>
                <a:spcPts val="400"/>
              </a:spcBef>
              <a:buClr>
                <a:schemeClr val="dk1"/>
              </a:buClr>
              <a:buSzPct val="80000"/>
              <a:buFont typeface="Arial"/>
              <a:buChar char="•"/>
              <a:defRPr/>
            </a:pPr>
            <a:r>
              <a:rPr lang="en-US" sz="2100" dirty="0">
                <a:latin typeface="Comic Sans MS"/>
                <a:ea typeface="Comic Sans MS"/>
                <a:cs typeface="Comic Sans MS"/>
                <a:sym typeface="Comic Sans MS"/>
              </a:rPr>
              <a:t>Late assignments are acceptable up to 24 hours after due date with a 25% penalty.</a:t>
            </a:r>
          </a:p>
          <a:p>
            <a:pPr marL="0" indent="0" algn="l" rtl="0">
              <a:spcBef>
                <a:spcPts val="400"/>
              </a:spcBef>
              <a:buClr>
                <a:schemeClr val="dk1"/>
              </a:buClr>
              <a:buSzPct val="80000"/>
              <a:buNone/>
              <a:defRPr/>
            </a:pPr>
            <a:endParaRPr lang="en-US" sz="2500" dirty="0"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  <p:extLst>
      <p:ext uri="{BB962C8B-B14F-4D97-AF65-F5344CB8AC3E}">
        <p14:creationId xmlns:p14="http://schemas.microsoft.com/office/powerpoint/2010/main" val="3591259205"/>
      </p:ext>
    </p:extLst>
  </p:cSld>
  <p:clrMapOvr>
    <a:masterClrMapping/>
  </p:clrMapOvr>
  <p:transition spd="slow" advClick="0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 txBox="1">
            <a:spLocks noGrp="1"/>
          </p:cNvSpPr>
          <p:nvPr>
            <p:ph type="title"/>
          </p:nvPr>
        </p:nvSpPr>
        <p:spPr>
          <a:xfrm>
            <a:off x="457200" y="492214"/>
            <a:ext cx="8229600" cy="70784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sp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25000"/>
            </a:pPr>
            <a:r>
              <a:rPr lang="en-US" sz="4000" dirty="0">
                <a:solidFill>
                  <a:srgbClr val="558ED5"/>
                </a:solidFill>
                <a:latin typeface="Comic Sans MS"/>
                <a:ea typeface="Comic Sans MS"/>
                <a:cs typeface="Comic Sans MS"/>
                <a:sym typeface="Comic Sans MS"/>
              </a:rPr>
              <a:t>Addressing Concerns </a:t>
            </a:r>
          </a:p>
        </p:txBody>
      </p:sp>
      <p:sp>
        <p:nvSpPr>
          <p:cNvPr id="4" name="Shape 274"/>
          <p:cNvSpPr txBox="1">
            <a:spLocks/>
          </p:cNvSpPr>
          <p:nvPr/>
        </p:nvSpPr>
        <p:spPr>
          <a:xfrm>
            <a:off x="439366" y="961608"/>
            <a:ext cx="8247434" cy="546299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25" tIns="45700" rIns="91425" bIns="45700" rtlCol="1" anchor="t" anchorCtr="0">
            <a:spAutoFit/>
          </a:bodyPr>
          <a:lstStyle>
            <a:lvl1pPr marL="342900" indent="-342900" algn="r" defTabSz="91440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r" defTabSz="914400" rtl="1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91440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914400" rtl="1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914400" rtl="1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algn="l" rtl="0">
              <a:spcBef>
                <a:spcPts val="400"/>
              </a:spcBef>
              <a:buClr>
                <a:schemeClr val="dk1"/>
              </a:buClr>
              <a:buSzPct val="80000"/>
              <a:buNone/>
              <a:defRPr/>
            </a:pPr>
            <a:endParaRPr lang="en-US" sz="2500" dirty="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342900" lvl="1" indent="-342900" algn="l" rtl="0">
              <a:spcBef>
                <a:spcPts val="400"/>
              </a:spcBef>
              <a:buClr>
                <a:schemeClr val="dk1"/>
              </a:buClr>
              <a:buSzPct val="80000"/>
              <a:buFont typeface="Arial"/>
              <a:buChar char="•"/>
              <a:defRPr/>
            </a:pPr>
            <a:r>
              <a:rPr lang="en-US" altLang="zh-CN" sz="2500" dirty="0">
                <a:latin typeface="Comic Sans MS"/>
                <a:ea typeface="Comic Sans MS"/>
                <a:cs typeface="Comic Sans MS"/>
                <a:sym typeface="Comic Sans MS"/>
              </a:rPr>
              <a:t>Programming Languages?   </a:t>
            </a:r>
          </a:p>
          <a:p>
            <a:pPr marL="742950" lvl="2" indent="-342900" algn="l" rtl="0">
              <a:spcBef>
                <a:spcPts val="400"/>
              </a:spcBef>
              <a:buClr>
                <a:schemeClr val="dk1"/>
              </a:buClr>
              <a:buSzPct val="80000"/>
              <a:buFont typeface="Arial"/>
              <a:buChar char="•"/>
              <a:defRPr/>
            </a:pPr>
            <a:r>
              <a:rPr lang="en-US" altLang="zh-CN" sz="2000" dirty="0">
                <a:latin typeface="Comic Sans MS"/>
                <a:ea typeface="Comic Sans MS"/>
                <a:cs typeface="Comic Sans MS"/>
                <a:sym typeface="Comic Sans MS"/>
              </a:rPr>
              <a:t>Teaching in </a:t>
            </a:r>
            <a:r>
              <a:rPr lang="zh-CN" altLang="zh-CN" sz="2000" dirty="0">
                <a:latin typeface="Comic Sans MS"/>
                <a:ea typeface="Comic Sans MS"/>
                <a:cs typeface="Comic Sans MS"/>
                <a:sym typeface="Comic Sans MS"/>
              </a:rPr>
              <a:t>p</a:t>
            </a:r>
            <a:r>
              <a:rPr lang="en-US" altLang="zh-CN" sz="2000" dirty="0" err="1">
                <a:latin typeface="Comic Sans MS"/>
                <a:ea typeface="Comic Sans MS"/>
                <a:cs typeface="Comic Sans MS"/>
                <a:sym typeface="Comic Sans MS"/>
              </a:rPr>
              <a:t>seudocode</a:t>
            </a:r>
            <a:r>
              <a:rPr lang="en-US" altLang="zh-CN" sz="2000" dirty="0">
                <a:latin typeface="Comic Sans MS"/>
                <a:ea typeface="Comic Sans MS"/>
                <a:cs typeface="Comic Sans MS"/>
                <a:sym typeface="Comic Sans MS"/>
              </a:rPr>
              <a:t> or C/C++</a:t>
            </a:r>
          </a:p>
          <a:p>
            <a:pPr marL="742950" lvl="2" indent="-342900" algn="l" rtl="0">
              <a:spcBef>
                <a:spcPts val="400"/>
              </a:spcBef>
              <a:buClr>
                <a:schemeClr val="dk1"/>
              </a:buClr>
              <a:buSzPct val="80000"/>
              <a:buFont typeface="Arial"/>
              <a:buChar char="•"/>
              <a:defRPr/>
            </a:pPr>
            <a:r>
              <a:rPr lang="zh-CN" altLang="zh-CN" sz="2000" dirty="0">
                <a:latin typeface="Comic Sans MS"/>
                <a:ea typeface="Comic Sans MS"/>
                <a:cs typeface="Comic Sans MS"/>
                <a:sym typeface="Comic Sans MS"/>
              </a:rPr>
              <a:t>Hw</a:t>
            </a:r>
            <a:r>
              <a:rPr lang="en-US" altLang="zh-CN" sz="2000" dirty="0">
                <a:latin typeface="Comic Sans MS"/>
                <a:ea typeface="Comic Sans MS"/>
                <a:cs typeface="Comic Sans MS"/>
                <a:sym typeface="Comic Sans MS"/>
              </a:rPr>
              <a:t>/exams,  </a:t>
            </a:r>
            <a:r>
              <a:rPr lang="en-US" altLang="zh-CN" sz="2000" dirty="0" err="1">
                <a:latin typeface="Comic Sans MS"/>
                <a:ea typeface="Comic Sans MS"/>
                <a:cs typeface="Comic Sans MS"/>
                <a:sym typeface="Comic Sans MS"/>
              </a:rPr>
              <a:t>pseudocode</a:t>
            </a:r>
            <a:r>
              <a:rPr lang="en-US" altLang="zh-CN" sz="2000" dirty="0">
                <a:latin typeface="Comic Sans MS"/>
                <a:ea typeface="Comic Sans MS"/>
                <a:cs typeface="Comic Sans MS"/>
                <a:sym typeface="Comic Sans MS"/>
              </a:rPr>
              <a:t>/python is fine</a:t>
            </a:r>
          </a:p>
          <a:p>
            <a:pPr marL="400050" lvl="2" indent="0" algn="l" rtl="0">
              <a:spcBef>
                <a:spcPts val="400"/>
              </a:spcBef>
              <a:buClr>
                <a:schemeClr val="dk1"/>
              </a:buClr>
              <a:buSzPct val="80000"/>
              <a:buNone/>
              <a:defRPr/>
            </a:pPr>
            <a:endParaRPr lang="en-US" sz="2100" dirty="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342900" lvl="1" indent="-342900" algn="l" rtl="0">
              <a:spcBef>
                <a:spcPts val="400"/>
              </a:spcBef>
              <a:buClr>
                <a:schemeClr val="dk1"/>
              </a:buClr>
              <a:buSzPct val="80000"/>
              <a:buFont typeface="Arial"/>
              <a:buChar char="•"/>
              <a:defRPr/>
            </a:pPr>
            <a:r>
              <a:rPr lang="en-US" altLang="zh-CN" sz="2500" dirty="0">
                <a:latin typeface="Comic Sans MS"/>
                <a:ea typeface="Comic Sans MS"/>
                <a:cs typeface="Comic Sans MS"/>
                <a:sym typeface="Comic Sans MS"/>
              </a:rPr>
              <a:t>Algorithms in competitive programing?</a:t>
            </a:r>
            <a:endParaRPr lang="en-US" altLang="zh-CN" sz="2100" dirty="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742950" lvl="2" indent="-342900" algn="l" rtl="0">
              <a:spcBef>
                <a:spcPts val="400"/>
              </a:spcBef>
              <a:buClr>
                <a:schemeClr val="dk1"/>
              </a:buClr>
              <a:buSzPct val="80000"/>
              <a:buFont typeface="Arial"/>
              <a:buChar char="•"/>
              <a:defRPr/>
            </a:pPr>
            <a:r>
              <a:rPr lang="zh-CN" altLang="zh-CN" sz="2000" dirty="0">
                <a:latin typeface="Comic Sans MS"/>
                <a:ea typeface="Comic Sans MS"/>
                <a:cs typeface="Comic Sans MS"/>
                <a:sym typeface="Comic Sans MS"/>
              </a:rPr>
              <a:t>M</a:t>
            </a:r>
            <a:r>
              <a:rPr lang="en-US" altLang="zh-CN" sz="2000" dirty="0">
                <a:latin typeface="Comic Sans MS"/>
                <a:ea typeface="Comic Sans MS"/>
                <a:cs typeface="Comic Sans MS"/>
                <a:sym typeface="Comic Sans MS"/>
              </a:rPr>
              <a:t>ore advanced algorithms and data structures  </a:t>
            </a:r>
          </a:p>
          <a:p>
            <a:pPr marL="742950" lvl="2" indent="-342900" algn="l" rtl="0">
              <a:spcBef>
                <a:spcPts val="400"/>
              </a:spcBef>
              <a:buClr>
                <a:schemeClr val="dk1"/>
              </a:buClr>
              <a:buSzPct val="80000"/>
              <a:buFont typeface="Arial"/>
              <a:buChar char="•"/>
              <a:defRPr/>
            </a:pPr>
            <a:r>
              <a:rPr lang="zh-CN" altLang="zh-CN" sz="2000" dirty="0">
                <a:latin typeface="Comic Sans MS"/>
                <a:ea typeface="Comic Sans MS"/>
                <a:cs typeface="Comic Sans MS"/>
                <a:sym typeface="Comic Sans MS"/>
              </a:rPr>
              <a:t>M</a:t>
            </a:r>
            <a:r>
              <a:rPr lang="en-US" altLang="zh-CN" sz="2000" dirty="0">
                <a:latin typeface="Comic Sans MS"/>
                <a:ea typeface="Comic Sans MS"/>
                <a:cs typeface="Comic Sans MS"/>
                <a:sym typeface="Comic Sans MS"/>
              </a:rPr>
              <a:t>ore problem modeling skills    </a:t>
            </a:r>
          </a:p>
          <a:p>
            <a:pPr marL="742950" lvl="2" indent="-342900" algn="l" rtl="0">
              <a:spcBef>
                <a:spcPts val="400"/>
              </a:spcBef>
              <a:buClr>
                <a:schemeClr val="dk1"/>
              </a:buClr>
              <a:buSzPct val="80000"/>
              <a:buFont typeface="Arial"/>
              <a:buChar char="•"/>
              <a:defRPr/>
            </a:pPr>
            <a:r>
              <a:rPr lang="en-US" altLang="zh-CN" sz="2000" dirty="0">
                <a:latin typeface="Comic Sans MS"/>
                <a:ea typeface="Comic Sans MS"/>
                <a:cs typeface="Comic Sans MS"/>
                <a:sym typeface="Comic Sans MS"/>
              </a:rPr>
              <a:t>Speedy implementation of algorithms </a:t>
            </a:r>
          </a:p>
          <a:p>
            <a:pPr marL="400050" lvl="2" indent="0" algn="l" rtl="0">
              <a:spcBef>
                <a:spcPts val="400"/>
              </a:spcBef>
              <a:buClr>
                <a:schemeClr val="dk1"/>
              </a:buClr>
              <a:buSzPct val="80000"/>
              <a:buNone/>
              <a:defRPr/>
            </a:pPr>
            <a:r>
              <a:rPr lang="en-US" altLang="zh-CN" sz="2000" dirty="0">
                <a:latin typeface="Comic Sans MS"/>
                <a:ea typeface="Comic Sans MS"/>
                <a:cs typeface="Comic Sans MS"/>
                <a:sym typeface="Comic Sans MS"/>
              </a:rPr>
              <a:t>   </a:t>
            </a:r>
            <a:endParaRPr lang="en-US" sz="2500" dirty="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342900" lvl="1" indent="-342900" algn="l" rtl="0">
              <a:spcBef>
                <a:spcPts val="400"/>
              </a:spcBef>
              <a:buClr>
                <a:schemeClr val="dk1"/>
              </a:buClr>
              <a:buSzPct val="80000"/>
              <a:buFont typeface="Arial"/>
              <a:buChar char="•"/>
              <a:defRPr/>
            </a:pPr>
            <a:r>
              <a:rPr lang="en-US" altLang="zh-CN" sz="2500" dirty="0">
                <a:latin typeface="Comic Sans MS"/>
                <a:ea typeface="Comic Sans MS"/>
                <a:cs typeface="Comic Sans MS"/>
                <a:sym typeface="Comic Sans MS"/>
              </a:rPr>
              <a:t>Best practice for studying algorithms?</a:t>
            </a:r>
          </a:p>
          <a:p>
            <a:pPr marL="742950" lvl="2" indent="-342900" algn="l" rtl="0">
              <a:spcBef>
                <a:spcPts val="400"/>
              </a:spcBef>
              <a:buClr>
                <a:schemeClr val="dk1"/>
              </a:buClr>
              <a:buSzPct val="80000"/>
              <a:buFont typeface="Arial"/>
              <a:buChar char="•"/>
              <a:defRPr/>
            </a:pPr>
            <a:r>
              <a:rPr lang="en-US" altLang="zh-CN" sz="2000" dirty="0">
                <a:latin typeface="Comic Sans MS"/>
                <a:ea typeface="Comic Sans MS"/>
                <a:cs typeface="Comic Sans MS"/>
                <a:sym typeface="Comic Sans MS"/>
              </a:rPr>
              <a:t>Practice of problem solving</a:t>
            </a:r>
          </a:p>
          <a:p>
            <a:pPr marL="742950" lvl="2" indent="-342900" algn="l" rtl="0">
              <a:spcBef>
                <a:spcPts val="400"/>
              </a:spcBef>
              <a:buClr>
                <a:schemeClr val="dk1"/>
              </a:buClr>
              <a:buSzPct val="80000"/>
              <a:buFont typeface="Arial"/>
              <a:buChar char="•"/>
              <a:defRPr/>
            </a:pPr>
            <a:r>
              <a:rPr lang="en-US" altLang="zh-CN" sz="2000" dirty="0">
                <a:latin typeface="Comic Sans MS"/>
                <a:ea typeface="Comic Sans MS"/>
                <a:cs typeface="Comic Sans MS"/>
                <a:sym typeface="Comic Sans MS"/>
              </a:rPr>
              <a:t>Even for classical problems, try to solve the problem by yourself</a:t>
            </a:r>
            <a:endParaRPr lang="en-US" sz="2000" dirty="0"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  <p:extLst>
      <p:ext uri="{BB962C8B-B14F-4D97-AF65-F5344CB8AC3E}">
        <p14:creationId xmlns:p14="http://schemas.microsoft.com/office/powerpoint/2010/main" val="48726888"/>
      </p:ext>
    </p:extLst>
  </p:cSld>
  <p:clrMapOvr>
    <a:masterClrMapping/>
  </p:clrMapOvr>
  <p:transition spd="slow" advClick="0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 txBox="1">
            <a:spLocks noGrp="1"/>
          </p:cNvSpPr>
          <p:nvPr>
            <p:ph type="title"/>
          </p:nvPr>
        </p:nvSpPr>
        <p:spPr>
          <a:xfrm>
            <a:off x="457200" y="492214"/>
            <a:ext cx="8229600" cy="70784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sp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25000"/>
            </a:pPr>
            <a:r>
              <a:rPr lang="en-US" sz="4000" dirty="0">
                <a:solidFill>
                  <a:srgbClr val="558ED5"/>
                </a:solidFill>
                <a:latin typeface="Comic Sans MS"/>
                <a:ea typeface="Comic Sans MS"/>
                <a:cs typeface="Comic Sans MS"/>
                <a:sym typeface="Comic Sans MS"/>
              </a:rPr>
              <a:t>Other Remarks</a:t>
            </a:r>
          </a:p>
        </p:txBody>
      </p:sp>
      <p:sp>
        <p:nvSpPr>
          <p:cNvPr id="5" name="Shape 274"/>
          <p:cNvSpPr txBox="1">
            <a:spLocks/>
          </p:cNvSpPr>
          <p:nvPr/>
        </p:nvSpPr>
        <p:spPr>
          <a:xfrm>
            <a:off x="439366" y="1328015"/>
            <a:ext cx="8453114" cy="430883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25" tIns="45700" rIns="91425" bIns="45700" rtlCol="1" anchor="t" anchorCtr="0">
            <a:spAutoFit/>
          </a:bodyPr>
          <a:lstStyle>
            <a:lvl1pPr marL="342900" indent="-342900" algn="r" defTabSz="91440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r" defTabSz="914400" rtl="1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91440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914400" rtl="1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914400" rtl="1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1" indent="-342900" algn="l" rtl="0">
              <a:spcBef>
                <a:spcPts val="400"/>
              </a:spcBef>
              <a:buClr>
                <a:schemeClr val="dk1"/>
              </a:buClr>
              <a:buSzPct val="80000"/>
              <a:buFont typeface="Arial"/>
              <a:buChar char="•"/>
              <a:defRPr/>
            </a:pPr>
            <a:r>
              <a:rPr lang="en-US" sz="2500" dirty="0">
                <a:latin typeface="Comic Sans MS"/>
                <a:ea typeface="Comic Sans MS"/>
                <a:cs typeface="Comic Sans MS"/>
                <a:sym typeface="Comic Sans MS"/>
              </a:rPr>
              <a:t>Academic Integrity  </a:t>
            </a:r>
          </a:p>
          <a:p>
            <a:pPr marL="742950" lvl="2" indent="-342900" algn="l" rtl="0">
              <a:spcBef>
                <a:spcPts val="400"/>
              </a:spcBef>
              <a:buClr>
                <a:schemeClr val="dk1"/>
              </a:buClr>
              <a:buSzPct val="80000"/>
              <a:buFont typeface="Arial"/>
              <a:buChar char="•"/>
              <a:defRPr/>
            </a:pPr>
            <a:r>
              <a:rPr lang="en-US" sz="1700" dirty="0">
                <a:latin typeface="Comic Sans MS"/>
                <a:ea typeface="Comic Sans MS"/>
                <a:cs typeface="Comic Sans MS"/>
                <a:sym typeface="Comic Sans MS"/>
              </a:rPr>
              <a:t>You are expected to comply with NYU’s academic integrity guidelines</a:t>
            </a:r>
          </a:p>
          <a:p>
            <a:pPr marL="400050" lvl="2" indent="0" algn="l" rtl="0">
              <a:spcBef>
                <a:spcPts val="400"/>
              </a:spcBef>
              <a:buClr>
                <a:schemeClr val="dk1"/>
              </a:buClr>
              <a:buSzPct val="80000"/>
              <a:buNone/>
              <a:defRPr/>
            </a:pPr>
            <a:r>
              <a:rPr lang="en-US" sz="1700" u="sng" dirty="0">
                <a:hlinkClick r:id="rId3"/>
              </a:rPr>
              <a:t>http://www.nyu.edu/about/policies-guidelines-compliance/policies-and-guidelines/academic-integrity-for-students-at-nyu.html</a:t>
            </a:r>
            <a:endParaRPr lang="en-US" sz="2100" dirty="0">
              <a:solidFill>
                <a:srgbClr val="008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00050" lvl="2" indent="0" algn="l" rtl="0">
              <a:spcBef>
                <a:spcPts val="400"/>
              </a:spcBef>
              <a:buClr>
                <a:schemeClr val="dk1"/>
              </a:buClr>
              <a:buSzPct val="80000"/>
              <a:buNone/>
              <a:defRPr/>
            </a:pPr>
            <a:endParaRPr lang="en-US" sz="2100" dirty="0">
              <a:solidFill>
                <a:srgbClr val="008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algn="l" rtl="0">
              <a:spcBef>
                <a:spcPts val="400"/>
              </a:spcBef>
              <a:buClr>
                <a:schemeClr val="dk1"/>
              </a:buClr>
              <a:buSzPct val="80000"/>
              <a:buFont typeface="Arial"/>
              <a:buChar char="•"/>
              <a:defRPr/>
            </a:pPr>
            <a:r>
              <a:rPr lang="en-US" sz="2500" dirty="0">
                <a:latin typeface="Comic Sans MS"/>
                <a:ea typeface="Comic Sans MS"/>
                <a:cs typeface="Comic Sans MS"/>
                <a:sym typeface="Comic Sans MS"/>
              </a:rPr>
              <a:t>Disability Disclosure </a:t>
            </a:r>
            <a:r>
              <a:rPr lang="en-US" altLang="zh-CN" sz="2500" dirty="0">
                <a:latin typeface="Comic Sans MS"/>
                <a:ea typeface="Comic Sans MS"/>
                <a:cs typeface="Comic Sans MS"/>
                <a:sym typeface="Comic Sans MS"/>
              </a:rPr>
              <a:t>S</a:t>
            </a:r>
            <a:r>
              <a:rPr lang="en-US" sz="2500" dirty="0">
                <a:latin typeface="Comic Sans MS"/>
                <a:ea typeface="Comic Sans MS"/>
                <a:cs typeface="Comic Sans MS"/>
                <a:sym typeface="Comic Sans MS"/>
              </a:rPr>
              <a:t>tatement</a:t>
            </a:r>
          </a:p>
          <a:p>
            <a:pPr lvl="1" algn="l" rtl="0">
              <a:spcBef>
                <a:spcPts val="400"/>
              </a:spcBef>
              <a:buClr>
                <a:schemeClr val="dk1"/>
              </a:buClr>
              <a:buSzPct val="80000"/>
              <a:buFont typeface="Arial"/>
              <a:buChar char="•"/>
              <a:defRPr/>
            </a:pPr>
            <a:r>
              <a:rPr lang="en-US" sz="1700" dirty="0">
                <a:latin typeface="Comic Sans MS"/>
                <a:ea typeface="Comic Sans MS"/>
                <a:cs typeface="Comic Sans MS"/>
                <a:sym typeface="Comic Sans MS"/>
              </a:rPr>
              <a:t>Academic accommodations are available</a:t>
            </a:r>
          </a:p>
          <a:p>
            <a:pPr lvl="1" algn="l" rtl="0">
              <a:spcBef>
                <a:spcPts val="400"/>
              </a:spcBef>
              <a:buClr>
                <a:schemeClr val="dk1"/>
              </a:buClr>
              <a:buSzPct val="80000"/>
              <a:buFont typeface="Arial"/>
              <a:buChar char="•"/>
              <a:defRPr/>
            </a:pPr>
            <a:r>
              <a:rPr lang="en-US" sz="1700" dirty="0">
                <a:solidFill>
                  <a:srgbClr val="008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Be registered with </a:t>
            </a:r>
            <a:r>
              <a:rPr lang="en-US" sz="1700" dirty="0">
                <a:latin typeface="Comic Sans MS"/>
                <a:ea typeface="Comic Sans MS"/>
                <a:cs typeface="Comic Sans MS"/>
                <a:sym typeface="Comic Sans MS"/>
              </a:rPr>
              <a:t>Moses Center for Students with Disabilities (</a:t>
            </a:r>
            <a:r>
              <a:rPr lang="en-US" sz="1700" dirty="0">
                <a:latin typeface="Comic Sans MS"/>
                <a:ea typeface="Comic Sans MS"/>
                <a:cs typeface="Comic Sans MS"/>
                <a:sym typeface="Comic Sans MS"/>
                <a:hlinkClick r:id="rId4"/>
              </a:rPr>
              <a:t>mosescsd@nyu.edu</a:t>
            </a:r>
            <a:r>
              <a:rPr lang="en-US" sz="1700" dirty="0">
                <a:latin typeface="Comic Sans MS"/>
                <a:ea typeface="Comic Sans MS"/>
                <a:cs typeface="Comic Sans MS"/>
                <a:sym typeface="Comic Sans MS"/>
              </a:rPr>
              <a:t>)</a:t>
            </a:r>
          </a:p>
          <a:p>
            <a:pPr lvl="1" algn="l" rtl="0">
              <a:spcBef>
                <a:spcPts val="400"/>
              </a:spcBef>
              <a:buClr>
                <a:schemeClr val="dk1"/>
              </a:buClr>
              <a:buSzPct val="80000"/>
              <a:buFont typeface="Arial"/>
              <a:buChar char="•"/>
              <a:defRPr/>
            </a:pPr>
            <a:r>
              <a:rPr lang="en-US" sz="1700" dirty="0">
                <a:latin typeface="Comic Sans MS"/>
                <a:ea typeface="Comic Sans MS"/>
                <a:cs typeface="Comic Sans MS"/>
                <a:sym typeface="Comic Sans MS"/>
              </a:rPr>
              <a:t>Contact </a:t>
            </a:r>
            <a:r>
              <a:rPr lang="en-US" sz="1700" dirty="0" err="1">
                <a:latin typeface="Comic Sans MS"/>
                <a:ea typeface="Comic Sans MS"/>
                <a:cs typeface="Comic Sans MS"/>
                <a:sym typeface="Comic Sans MS"/>
              </a:rPr>
              <a:t>Cydney</a:t>
            </a:r>
            <a:r>
              <a:rPr lang="en-US" sz="1700" dirty="0">
                <a:latin typeface="Comic Sans MS"/>
                <a:ea typeface="Comic Sans MS"/>
                <a:cs typeface="Comic Sans MS"/>
                <a:sym typeface="Comic Sans MS"/>
              </a:rPr>
              <a:t> Delia (</a:t>
            </a:r>
            <a:r>
              <a:rPr lang="en-US" sz="1700" dirty="0">
                <a:latin typeface="Comic Sans MS"/>
                <a:ea typeface="Comic Sans MS"/>
                <a:cs typeface="Comic Sans MS"/>
                <a:sym typeface="Comic Sans MS"/>
                <a:hlinkClick r:id="rId5"/>
              </a:rPr>
              <a:t>cydney.delia@nyu.edu</a:t>
            </a:r>
            <a:r>
              <a:rPr lang="en-US" sz="1700" dirty="0">
                <a:latin typeface="Comic Sans MS"/>
                <a:ea typeface="Comic Sans MS"/>
                <a:cs typeface="Comic Sans MS"/>
                <a:sym typeface="Comic Sans MS"/>
              </a:rPr>
              <a:t>) for assistance in registering</a:t>
            </a:r>
            <a:endParaRPr lang="en-US" sz="2500" dirty="0">
              <a:latin typeface="Comic Sans MS"/>
              <a:ea typeface="Comic Sans MS"/>
              <a:cs typeface="Comic Sans MS"/>
              <a:sym typeface="Comic Sans MS"/>
            </a:endParaRPr>
          </a:p>
          <a:p>
            <a:pPr algn="l" rtl="0">
              <a:spcBef>
                <a:spcPts val="400"/>
              </a:spcBef>
              <a:buClr>
                <a:schemeClr val="dk1"/>
              </a:buClr>
              <a:buSzPct val="80000"/>
              <a:buFont typeface="Arial"/>
              <a:buChar char="•"/>
              <a:defRPr/>
            </a:pPr>
            <a:endParaRPr lang="en-US" sz="2500" dirty="0">
              <a:latin typeface="Comic Sans MS"/>
              <a:ea typeface="Comic Sans MS"/>
              <a:cs typeface="Comic Sans MS"/>
              <a:sym typeface="Comic Sans MS"/>
            </a:endParaRPr>
          </a:p>
          <a:p>
            <a:pPr algn="l" rtl="0">
              <a:spcBef>
                <a:spcPts val="400"/>
              </a:spcBef>
              <a:buClr>
                <a:schemeClr val="dk1"/>
              </a:buClr>
              <a:buSzPct val="80000"/>
              <a:buFont typeface="Arial"/>
              <a:buChar char="•"/>
              <a:defRPr/>
            </a:pPr>
            <a:r>
              <a:rPr lang="en-US" sz="2500" dirty="0">
                <a:latin typeface="Comic Sans MS"/>
                <a:ea typeface="Comic Sans MS"/>
                <a:cs typeface="Comic Sans MS"/>
                <a:sym typeface="Comic Sans MS"/>
              </a:rPr>
              <a:t>Need Help?  Any comments?  Feel free to ping me </a:t>
            </a:r>
            <a:r>
              <a:rPr lang="en-US" sz="2500" dirty="0">
                <a:latin typeface="Comic Sans MS"/>
                <a:ea typeface="Comic Sans MS"/>
                <a:cs typeface="Comic Sans MS"/>
                <a:sym typeface="Wingdings"/>
              </a:rPr>
              <a:t></a:t>
            </a:r>
            <a:endParaRPr lang="en-US" sz="2500" dirty="0"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  <p:extLst>
      <p:ext uri="{BB962C8B-B14F-4D97-AF65-F5344CB8AC3E}">
        <p14:creationId xmlns:p14="http://schemas.microsoft.com/office/powerpoint/2010/main" val="3828184649"/>
      </p:ext>
    </p:extLst>
  </p:cSld>
  <p:clrMapOvr>
    <a:masterClrMapping/>
  </p:clrMapOvr>
  <p:transition spd="slow" advClick="0">
    <p:cut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 txBox="1">
            <a:spLocks noGrp="1"/>
          </p:cNvSpPr>
          <p:nvPr>
            <p:ph type="title"/>
          </p:nvPr>
        </p:nvSpPr>
        <p:spPr>
          <a:xfrm>
            <a:off x="457200" y="492214"/>
            <a:ext cx="8229600" cy="70784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sp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25000"/>
            </a:pPr>
            <a:r>
              <a:rPr lang="en-US" sz="4000" dirty="0">
                <a:solidFill>
                  <a:srgbClr val="558ED5"/>
                </a:solidFill>
                <a:latin typeface="Comic Sans MS"/>
                <a:ea typeface="Comic Sans MS"/>
                <a:cs typeface="Comic Sans MS"/>
                <a:sym typeface="Comic Sans MS"/>
              </a:rPr>
              <a:t>General Sharing</a:t>
            </a:r>
          </a:p>
        </p:txBody>
      </p:sp>
      <p:sp>
        <p:nvSpPr>
          <p:cNvPr id="4" name="Shape 274"/>
          <p:cNvSpPr txBox="1">
            <a:spLocks/>
          </p:cNvSpPr>
          <p:nvPr/>
        </p:nvSpPr>
        <p:spPr>
          <a:xfrm>
            <a:off x="439366" y="1340768"/>
            <a:ext cx="8453114" cy="433960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25" tIns="45700" rIns="91425" bIns="45700" rtlCol="1" anchor="t" anchorCtr="0">
            <a:spAutoFit/>
          </a:bodyPr>
          <a:lstStyle>
            <a:lvl1pPr marL="342900" indent="-342900" algn="r" defTabSz="91440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r" defTabSz="914400" rtl="1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91440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914400" rtl="1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914400" rtl="1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algn="l" rtl="0">
              <a:spcBef>
                <a:spcPts val="400"/>
              </a:spcBef>
              <a:buClr>
                <a:schemeClr val="dk1"/>
              </a:buClr>
              <a:buSzPct val="80000"/>
              <a:buNone/>
              <a:defRPr/>
            </a:pPr>
            <a:endParaRPr lang="en-US" sz="2500" dirty="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342900" lvl="1" indent="-342900" algn="l" rtl="0">
              <a:spcBef>
                <a:spcPts val="400"/>
              </a:spcBef>
              <a:buClr>
                <a:schemeClr val="dk1"/>
              </a:buClr>
              <a:buSzPct val="80000"/>
              <a:buFont typeface="Arial"/>
              <a:buChar char="•"/>
              <a:defRPr/>
            </a:pPr>
            <a:r>
              <a:rPr lang="en-US" altLang="zh-CN" sz="2500" dirty="0">
                <a:latin typeface="Comic Sans MS"/>
                <a:ea typeface="Comic Sans MS"/>
                <a:cs typeface="Comic Sans MS"/>
                <a:sym typeface="Comic Sans MS"/>
              </a:rPr>
              <a:t>Have a good attitude </a:t>
            </a:r>
            <a:endParaRPr lang="en-US" sz="2100" dirty="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1" indent="0" algn="l" rtl="0">
              <a:spcBef>
                <a:spcPts val="400"/>
              </a:spcBef>
              <a:buClr>
                <a:schemeClr val="dk1"/>
              </a:buClr>
              <a:buSzPct val="80000"/>
              <a:buNone/>
              <a:defRPr/>
            </a:pPr>
            <a:endParaRPr lang="en-US" sz="2500" dirty="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1" indent="0" algn="l" rtl="0">
              <a:spcBef>
                <a:spcPts val="400"/>
              </a:spcBef>
              <a:buClr>
                <a:schemeClr val="dk1"/>
              </a:buClr>
              <a:buSzPct val="80000"/>
              <a:buNone/>
              <a:defRPr/>
            </a:pPr>
            <a:endParaRPr lang="en-US" sz="2500" dirty="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342900" lvl="1" indent="-342900" algn="l" rtl="0">
              <a:spcBef>
                <a:spcPts val="400"/>
              </a:spcBef>
              <a:buClr>
                <a:schemeClr val="dk1"/>
              </a:buClr>
              <a:buSzPct val="80000"/>
              <a:buFont typeface="Arial"/>
              <a:buChar char="•"/>
              <a:defRPr/>
            </a:pPr>
            <a:r>
              <a:rPr lang="en-US" sz="2500" dirty="0">
                <a:latin typeface="Comic Sans MS"/>
                <a:ea typeface="Comic Sans MS"/>
                <a:cs typeface="Comic Sans MS"/>
                <a:sym typeface="Comic Sans MS"/>
              </a:rPr>
              <a:t>Develop and value your own perspectives</a:t>
            </a:r>
          </a:p>
          <a:p>
            <a:pPr marL="342900" lvl="1" indent="-342900" algn="l" rtl="0">
              <a:spcBef>
                <a:spcPts val="400"/>
              </a:spcBef>
              <a:buClr>
                <a:schemeClr val="dk1"/>
              </a:buClr>
              <a:buSzPct val="80000"/>
              <a:buFont typeface="Arial"/>
              <a:buChar char="•"/>
              <a:defRPr/>
            </a:pPr>
            <a:endParaRPr lang="en-US" sz="2500" dirty="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342900" lvl="1" indent="-342900" algn="l" rtl="0">
              <a:spcBef>
                <a:spcPts val="400"/>
              </a:spcBef>
              <a:buClr>
                <a:schemeClr val="dk1"/>
              </a:buClr>
              <a:buSzPct val="80000"/>
              <a:buFont typeface="Arial"/>
              <a:buChar char="•"/>
              <a:defRPr/>
            </a:pPr>
            <a:endParaRPr lang="en-US" sz="2500" dirty="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342900" lvl="1" indent="-342900" algn="l" rtl="0">
              <a:spcBef>
                <a:spcPts val="400"/>
              </a:spcBef>
              <a:buClr>
                <a:schemeClr val="dk1"/>
              </a:buClr>
              <a:buSzPct val="80000"/>
              <a:buFont typeface="Arial"/>
              <a:buChar char="•"/>
              <a:defRPr/>
            </a:pPr>
            <a:r>
              <a:rPr lang="en-US" sz="2500" dirty="0">
                <a:latin typeface="Comic Sans MS"/>
                <a:ea typeface="Comic Sans MS"/>
                <a:cs typeface="Comic Sans MS"/>
                <a:sym typeface="Comic Sans MS"/>
              </a:rPr>
              <a:t>Grow through </a:t>
            </a:r>
            <a:r>
              <a:rPr lang="en-US" altLang="zh-CN" sz="2500" dirty="0">
                <a:latin typeface="Comic Sans MS"/>
                <a:ea typeface="Comic Sans MS"/>
                <a:cs typeface="Comic Sans MS"/>
                <a:sym typeface="Comic Sans MS"/>
              </a:rPr>
              <a:t>c</a:t>
            </a:r>
            <a:r>
              <a:rPr lang="en-US" sz="2500" dirty="0">
                <a:latin typeface="Comic Sans MS"/>
                <a:ea typeface="Comic Sans MS"/>
                <a:cs typeface="Comic Sans MS"/>
                <a:sym typeface="Comic Sans MS"/>
              </a:rPr>
              <a:t>ollaboration</a:t>
            </a:r>
            <a:endParaRPr lang="en-US" sz="1700" dirty="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00050" lvl="2" indent="0" algn="l" rtl="0">
              <a:spcBef>
                <a:spcPts val="400"/>
              </a:spcBef>
              <a:buClr>
                <a:schemeClr val="dk1"/>
              </a:buClr>
              <a:buSzPct val="80000"/>
              <a:buNone/>
              <a:defRPr/>
            </a:pPr>
            <a:endParaRPr lang="en-US" sz="2100" dirty="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1" indent="0" algn="l" rtl="0">
              <a:spcBef>
                <a:spcPts val="400"/>
              </a:spcBef>
              <a:buClr>
                <a:schemeClr val="dk1"/>
              </a:buClr>
              <a:buSzPct val="80000"/>
              <a:buNone/>
              <a:defRPr/>
            </a:pPr>
            <a:endParaRPr lang="en-US" sz="2500" dirty="0"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  <p:extLst>
      <p:ext uri="{BB962C8B-B14F-4D97-AF65-F5344CB8AC3E}">
        <p14:creationId xmlns:p14="http://schemas.microsoft.com/office/powerpoint/2010/main" val="3702485337"/>
      </p:ext>
    </p:extLst>
  </p:cSld>
  <p:clrMapOvr>
    <a:masterClrMapping/>
  </p:clrMapOvr>
  <p:transition spd="slow" advClick="0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20674" y="2711237"/>
            <a:ext cx="7059641" cy="1218638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rgbClr val="558ED5"/>
                </a:solidFill>
                <a:latin typeface="Comic Sans MS" panose="030F0902030302020204" pitchFamily="66" charset="0"/>
              </a:rPr>
              <a:t>Part I: </a:t>
            </a:r>
            <a:r>
              <a:rPr lang="zh-CN" altLang="en-US" dirty="0">
                <a:solidFill>
                  <a:srgbClr val="558ED5"/>
                </a:solidFill>
                <a:latin typeface="Comic Sans MS" panose="030F0902030302020204" pitchFamily="66" charset="0"/>
              </a:rPr>
              <a:t> </a:t>
            </a:r>
            <a:r>
              <a:rPr lang="en-US" altLang="zh-CN" dirty="0">
                <a:solidFill>
                  <a:srgbClr val="558ED5"/>
                </a:solidFill>
                <a:latin typeface="Comic Sans MS" panose="030F0902030302020204" pitchFamily="66" charset="0"/>
              </a:rPr>
              <a:t>Set</a:t>
            </a:r>
            <a:r>
              <a:rPr lang="zh-CN" altLang="en-US" dirty="0">
                <a:solidFill>
                  <a:srgbClr val="558ED5"/>
                </a:solidFill>
                <a:latin typeface="Comic Sans MS" panose="030F0902030302020204" pitchFamily="66" charset="0"/>
              </a:rPr>
              <a:t> </a:t>
            </a:r>
            <a:r>
              <a:rPr lang="en-US" altLang="zh-CN" dirty="0">
                <a:solidFill>
                  <a:srgbClr val="558ED5"/>
                </a:solidFill>
                <a:latin typeface="Comic Sans MS" panose="030F0902030302020204" pitchFamily="66" charset="0"/>
              </a:rPr>
              <a:t>Things</a:t>
            </a:r>
            <a:r>
              <a:rPr lang="zh-CN" altLang="en-US" dirty="0">
                <a:solidFill>
                  <a:srgbClr val="558ED5"/>
                </a:solidFill>
                <a:latin typeface="Comic Sans MS" panose="030F0902030302020204" pitchFamily="66" charset="0"/>
              </a:rPr>
              <a:t> </a:t>
            </a:r>
            <a:r>
              <a:rPr lang="en-US" altLang="zh-CN" dirty="0">
                <a:solidFill>
                  <a:srgbClr val="558ED5"/>
                </a:solidFill>
                <a:latin typeface="Comic Sans MS" panose="030F0902030302020204" pitchFamily="66" charset="0"/>
              </a:rPr>
              <a:t>Up</a:t>
            </a:r>
            <a:endParaRPr lang="en-US" dirty="0">
              <a:solidFill>
                <a:srgbClr val="558ED5"/>
              </a:solidFill>
              <a:latin typeface="Comic Sans MS" panose="030F09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67229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 txBox="1">
            <a:spLocks noGrp="1"/>
          </p:cNvSpPr>
          <p:nvPr>
            <p:ph type="title"/>
          </p:nvPr>
        </p:nvSpPr>
        <p:spPr>
          <a:xfrm>
            <a:off x="471005" y="2650229"/>
            <a:ext cx="8229600" cy="116951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sp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25000"/>
            </a:pPr>
            <a:r>
              <a:rPr lang="en-US" sz="4000" dirty="0">
                <a:solidFill>
                  <a:srgbClr val="558ED5"/>
                </a:solidFill>
                <a:latin typeface="Comic Sans MS"/>
                <a:ea typeface="Comic Sans MS"/>
                <a:cs typeface="Comic Sans MS"/>
                <a:sym typeface="Comic Sans MS"/>
              </a:rPr>
              <a:t>Any Questions?</a:t>
            </a:r>
            <a:br>
              <a:rPr lang="en-US" sz="4000" dirty="0">
                <a:solidFill>
                  <a:srgbClr val="558ED5"/>
                </a:solidFill>
                <a:latin typeface="Comic Sans MS"/>
                <a:ea typeface="Comic Sans MS"/>
                <a:cs typeface="Comic Sans MS"/>
                <a:sym typeface="Comic Sans MS"/>
              </a:rPr>
            </a:br>
            <a:r>
              <a:rPr lang="en-US" sz="3000" dirty="0">
                <a:solidFill>
                  <a:srgbClr val="558ED5"/>
                </a:solidFill>
                <a:latin typeface="Comic Sans MS"/>
                <a:ea typeface="Comic Sans MS"/>
                <a:cs typeface="Comic Sans MS"/>
                <a:sym typeface="Comic Sans MS"/>
              </a:rPr>
              <a:t>(about me</a:t>
            </a:r>
            <a:r>
              <a:rPr lang="en-US" altLang="zh-CN" sz="3000" dirty="0">
                <a:solidFill>
                  <a:srgbClr val="558ED5"/>
                </a:solidFill>
                <a:latin typeface="Comic Sans MS"/>
                <a:ea typeface="Comic Sans MS"/>
                <a:cs typeface="Comic Sans MS"/>
                <a:sym typeface="Comic Sans MS"/>
              </a:rPr>
              <a:t>?</a:t>
            </a:r>
            <a:r>
              <a:rPr lang="zh-CN" altLang="en-US" sz="3000" dirty="0">
                <a:solidFill>
                  <a:srgbClr val="558ED5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-US" altLang="zh-CN" sz="3000" dirty="0">
                <a:solidFill>
                  <a:srgbClr val="558ED5"/>
                </a:solidFill>
                <a:latin typeface="Comic Sans MS"/>
                <a:ea typeface="Comic Sans MS"/>
                <a:cs typeface="Comic Sans MS"/>
                <a:sym typeface="Comic Sans MS"/>
              </a:rPr>
              <a:t>t</a:t>
            </a:r>
            <a:r>
              <a:rPr lang="en-US" sz="3000" dirty="0">
                <a:solidFill>
                  <a:srgbClr val="558ED5"/>
                </a:solidFill>
                <a:latin typeface="Comic Sans MS"/>
                <a:ea typeface="Comic Sans MS"/>
                <a:cs typeface="Comic Sans MS"/>
                <a:sym typeface="Comic Sans MS"/>
              </a:rPr>
              <a:t>he course?)</a:t>
            </a:r>
          </a:p>
        </p:txBody>
      </p:sp>
    </p:spTree>
    <p:extLst>
      <p:ext uri="{BB962C8B-B14F-4D97-AF65-F5344CB8AC3E}">
        <p14:creationId xmlns:p14="http://schemas.microsoft.com/office/powerpoint/2010/main" val="2128545571"/>
      </p:ext>
    </p:extLst>
  </p:cSld>
  <p:clrMapOvr>
    <a:masterClrMapping/>
  </p:clrMapOvr>
  <p:transition spd="slow" advClick="0">
    <p:cut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31765" y="2654855"/>
            <a:ext cx="7059641" cy="1218638"/>
          </a:xfrm>
        </p:spPr>
        <p:txBody>
          <a:bodyPr>
            <a:normAutofit fontScale="90000"/>
          </a:bodyPr>
          <a:lstStyle/>
          <a:p>
            <a:r>
              <a:rPr lang="en-US" altLang="zh-CN" sz="3500" dirty="0">
                <a:solidFill>
                  <a:srgbClr val="558ED5"/>
                </a:solidFill>
                <a:latin typeface="Comic Sans MS"/>
                <a:ea typeface="Comic Sans MS"/>
                <a:cs typeface="Comic Sans MS"/>
                <a:sym typeface="Comic Sans MS"/>
              </a:rPr>
              <a:t>A Bit More</a:t>
            </a:r>
            <a:r>
              <a:rPr lang="zh-CN" altLang="en-US" sz="3500" dirty="0">
                <a:solidFill>
                  <a:srgbClr val="558ED5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-US" altLang="zh-CN" sz="3500" dirty="0">
                <a:solidFill>
                  <a:srgbClr val="558ED5"/>
                </a:solidFill>
                <a:latin typeface="Comic Sans MS"/>
                <a:ea typeface="Comic Sans MS"/>
                <a:cs typeface="Comic Sans MS"/>
                <a:sym typeface="Comic Sans MS"/>
              </a:rPr>
              <a:t>About You?</a:t>
            </a:r>
            <a:br>
              <a:rPr lang="en-US" altLang="zh-CN" sz="3500" dirty="0">
                <a:solidFill>
                  <a:srgbClr val="558ED5"/>
                </a:solidFill>
                <a:latin typeface="Comic Sans MS"/>
                <a:ea typeface="Comic Sans MS"/>
                <a:cs typeface="Comic Sans MS"/>
                <a:sym typeface="Comic Sans MS"/>
              </a:rPr>
            </a:br>
            <a:r>
              <a:rPr lang="en-US" altLang="zh-CN" sz="3600" dirty="0">
                <a:solidFill>
                  <a:srgbClr val="558ED5"/>
                </a:solidFill>
                <a:latin typeface="Comic Sans MS"/>
                <a:ea typeface="Comic Sans MS"/>
                <a:cs typeface="Comic Sans MS"/>
                <a:sym typeface="Comic Sans MS"/>
              </a:rPr>
              <a:t>(e.g.</a:t>
            </a:r>
            <a:r>
              <a:rPr lang="zh-CN" altLang="en-US" sz="3600" dirty="0">
                <a:solidFill>
                  <a:srgbClr val="558ED5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-US" altLang="zh-CN" sz="3600" dirty="0">
                <a:solidFill>
                  <a:srgbClr val="558ED5"/>
                </a:solidFill>
                <a:latin typeface="Comic Sans MS"/>
                <a:ea typeface="Comic Sans MS"/>
                <a:cs typeface="Comic Sans MS"/>
                <a:sym typeface="Comic Sans MS"/>
              </a:rPr>
              <a:t>names,</a:t>
            </a:r>
            <a:r>
              <a:rPr lang="zh-CN" altLang="en-US" sz="3600" dirty="0">
                <a:solidFill>
                  <a:srgbClr val="558ED5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-US" altLang="zh-CN" sz="3600" dirty="0">
                <a:solidFill>
                  <a:srgbClr val="558ED5"/>
                </a:solidFill>
                <a:latin typeface="Comic Sans MS"/>
                <a:ea typeface="Comic Sans MS"/>
                <a:cs typeface="Comic Sans MS"/>
                <a:sym typeface="Comic Sans MS"/>
              </a:rPr>
              <a:t>hobbies,</a:t>
            </a:r>
            <a:r>
              <a:rPr lang="zh-CN" altLang="en-US" sz="3600" dirty="0">
                <a:solidFill>
                  <a:srgbClr val="558ED5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-US" altLang="zh-CN" sz="3600" dirty="0">
                <a:solidFill>
                  <a:srgbClr val="558ED5"/>
                </a:solidFill>
                <a:latin typeface="Comic Sans MS"/>
                <a:ea typeface="Comic Sans MS"/>
                <a:cs typeface="Comic Sans MS"/>
                <a:sym typeface="Comic Sans MS"/>
              </a:rPr>
              <a:t>goals/dreams)</a:t>
            </a:r>
            <a:endParaRPr lang="en-US" sz="3500" dirty="0">
              <a:solidFill>
                <a:srgbClr val="558ED5"/>
              </a:solidFill>
              <a:latin typeface="Comic Sans MS" panose="030F09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13096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363B1A-9C25-F441-86AB-C88931750EB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05B527F-379C-8847-938D-F9A8A87706E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slide.url=https://www.polleverywhere.com/discourses/yTmx8J8dlgLYdOCD5sNtq">
            <a:extLst>
              <a:ext uri="{FF2B5EF4-FFF2-40B4-BE49-F238E27FC236}">
                <a16:creationId xmlns:a16="http://schemas.microsoft.com/office/drawing/2014/main" id="{A61CF5FB-C627-9F4C-9276-946E2F05E839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" y="63500"/>
            <a:ext cx="9017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3289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31765" y="2654855"/>
            <a:ext cx="7059641" cy="1218638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>
                <a:solidFill>
                  <a:srgbClr val="558ED5"/>
                </a:solidFill>
                <a:latin typeface="Comic Sans MS" panose="030F0902030302020204" pitchFamily="66" charset="0"/>
              </a:rPr>
              <a:t>Part II</a:t>
            </a:r>
            <a:r>
              <a:rPr lang="en-US" altLang="zh-CN" dirty="0">
                <a:solidFill>
                  <a:srgbClr val="558ED5"/>
                </a:solidFill>
                <a:latin typeface="Comic Sans MS" panose="030F0902030302020204" pitchFamily="66" charset="0"/>
              </a:rPr>
              <a:t>I</a:t>
            </a:r>
            <a:r>
              <a:rPr lang="en-US" dirty="0">
                <a:solidFill>
                  <a:srgbClr val="558ED5"/>
                </a:solidFill>
                <a:latin typeface="Comic Sans MS" panose="030F0902030302020204" pitchFamily="66" charset="0"/>
              </a:rPr>
              <a:t>:</a:t>
            </a:r>
            <a:r>
              <a:rPr lang="zh-CN" altLang="en-US" dirty="0">
                <a:solidFill>
                  <a:srgbClr val="558ED5"/>
                </a:solidFill>
                <a:latin typeface="Comic Sans MS" panose="030F0902030302020204" pitchFamily="66" charset="0"/>
              </a:rPr>
              <a:t>  </a:t>
            </a:r>
            <a:r>
              <a:rPr lang="en-US" altLang="zh-CN" dirty="0">
                <a:solidFill>
                  <a:srgbClr val="558ED5"/>
                </a:solidFill>
                <a:latin typeface="Comic Sans MS" panose="030F0902030302020204" pitchFamily="66" charset="0"/>
              </a:rPr>
              <a:t>A</a:t>
            </a:r>
            <a:r>
              <a:rPr lang="zh-CN" altLang="en-US" dirty="0">
                <a:solidFill>
                  <a:srgbClr val="558ED5"/>
                </a:solidFill>
                <a:latin typeface="Comic Sans MS" panose="030F0902030302020204" pitchFamily="66" charset="0"/>
              </a:rPr>
              <a:t> </a:t>
            </a:r>
            <a:r>
              <a:rPr lang="en-US" altLang="zh-CN" dirty="0">
                <a:solidFill>
                  <a:srgbClr val="558ED5"/>
                </a:solidFill>
                <a:latin typeface="Comic Sans MS" panose="030F0902030302020204" pitchFamily="66" charset="0"/>
              </a:rPr>
              <a:t>Sample</a:t>
            </a:r>
            <a:r>
              <a:rPr lang="zh-CN" altLang="en-US" dirty="0">
                <a:solidFill>
                  <a:srgbClr val="558ED5"/>
                </a:solidFill>
                <a:latin typeface="Comic Sans MS" panose="030F0902030302020204" pitchFamily="66" charset="0"/>
              </a:rPr>
              <a:t> </a:t>
            </a:r>
            <a:r>
              <a:rPr lang="en-US" altLang="zh-CN" dirty="0">
                <a:solidFill>
                  <a:srgbClr val="558ED5"/>
                </a:solidFill>
                <a:latin typeface="Comic Sans MS" panose="030F0902030302020204" pitchFamily="66" charset="0"/>
              </a:rPr>
              <a:t>Lecture</a:t>
            </a:r>
            <a:r>
              <a:rPr lang="zh-CN" altLang="en-US" dirty="0">
                <a:solidFill>
                  <a:srgbClr val="558ED5"/>
                </a:solidFill>
                <a:latin typeface="Comic Sans MS" panose="030F0902030302020204" pitchFamily="66" charset="0"/>
              </a:rPr>
              <a:t> </a:t>
            </a:r>
            <a:endParaRPr lang="en-US" dirty="0">
              <a:solidFill>
                <a:srgbClr val="558ED5"/>
              </a:solidFill>
              <a:latin typeface="Comic Sans MS" panose="030F09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25202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1929" y="593296"/>
            <a:ext cx="7059641" cy="1218638"/>
          </a:xfrm>
        </p:spPr>
        <p:txBody>
          <a:bodyPr>
            <a:normAutofit/>
          </a:bodyPr>
          <a:lstStyle/>
          <a:p>
            <a:r>
              <a:rPr lang="en-US" altLang="zh-CN" sz="4000" dirty="0">
                <a:solidFill>
                  <a:srgbClr val="558ED5"/>
                </a:solidFill>
                <a:latin typeface="Comic Sans MS" panose="030F0902030302020204" pitchFamily="66" charset="0"/>
              </a:rPr>
              <a:t>Warm</a:t>
            </a:r>
            <a:r>
              <a:rPr lang="zh-CN" altLang="en-US" sz="4000" dirty="0">
                <a:solidFill>
                  <a:srgbClr val="558ED5"/>
                </a:solidFill>
                <a:latin typeface="Comic Sans MS" panose="030F0902030302020204" pitchFamily="66" charset="0"/>
              </a:rPr>
              <a:t> </a:t>
            </a:r>
            <a:r>
              <a:rPr lang="en-US" altLang="zh-CN" sz="4000" dirty="0">
                <a:solidFill>
                  <a:srgbClr val="558ED5"/>
                </a:solidFill>
                <a:latin typeface="Comic Sans MS" panose="030F0902030302020204" pitchFamily="66" charset="0"/>
              </a:rPr>
              <a:t>Up:</a:t>
            </a:r>
            <a:r>
              <a:rPr lang="zh-CN" altLang="en-US" sz="4000" dirty="0">
                <a:solidFill>
                  <a:srgbClr val="558ED5"/>
                </a:solidFill>
                <a:latin typeface="Comic Sans MS" panose="030F0902030302020204" pitchFamily="66" charset="0"/>
              </a:rPr>
              <a:t> </a:t>
            </a:r>
            <a:r>
              <a:rPr lang="en-US" altLang="zh-CN" sz="4000" dirty="0">
                <a:solidFill>
                  <a:srgbClr val="558ED5"/>
                </a:solidFill>
                <a:latin typeface="Comic Sans MS" panose="030F0902030302020204" pitchFamily="66" charset="0"/>
              </a:rPr>
              <a:t>A</a:t>
            </a:r>
            <a:r>
              <a:rPr lang="zh-CN" altLang="en-US" sz="4000" dirty="0">
                <a:solidFill>
                  <a:srgbClr val="558ED5"/>
                </a:solidFill>
                <a:latin typeface="Comic Sans MS" panose="030F0902030302020204" pitchFamily="66" charset="0"/>
              </a:rPr>
              <a:t> </a:t>
            </a:r>
            <a:r>
              <a:rPr lang="en-US" altLang="zh-CN" sz="4000" dirty="0">
                <a:solidFill>
                  <a:srgbClr val="558ED5"/>
                </a:solidFill>
                <a:latin typeface="Comic Sans MS" panose="030F0902030302020204" pitchFamily="66" charset="0"/>
              </a:rPr>
              <a:t>Competition</a:t>
            </a:r>
            <a:endParaRPr lang="en-US" sz="4000" dirty="0">
              <a:solidFill>
                <a:srgbClr val="558ED5"/>
              </a:solidFill>
              <a:latin typeface="Comic Sans MS" panose="030F0902030302020204" pitchFamily="66" charset="0"/>
            </a:endParaRPr>
          </a:p>
        </p:txBody>
      </p:sp>
      <p:pic>
        <p:nvPicPr>
          <p:cNvPr id="5" name="图片 4" descr="图片包含 室内, 桌子, 食物, 电脑&#10;&#10;描述已自动生成">
            <a:extLst>
              <a:ext uri="{FF2B5EF4-FFF2-40B4-BE49-F238E27FC236}">
                <a16:creationId xmlns:a16="http://schemas.microsoft.com/office/drawing/2014/main" id="{78B25C4A-9E87-5E47-B1E2-9C3F110AF2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929" y="1994817"/>
            <a:ext cx="7059641" cy="3752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781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78D9A2-9AD5-5C41-A638-049CE363033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94A383F-2087-3A4E-96A9-30C70BF1AC9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slide.url=https://www.polleverywhere.com/competitions/ykFTT03M9fL9O9u033QSD?display_state=welcome&amp;controls=none&amp;onscreen=persist">
            <a:extLst>
              <a:ext uri="{FF2B5EF4-FFF2-40B4-BE49-F238E27FC236}">
                <a16:creationId xmlns:a16="http://schemas.microsoft.com/office/drawing/2014/main" id="{C59B97C0-A1A8-4747-9692-00FA663FA8BA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" y="63500"/>
            <a:ext cx="9017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485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325242C-9696-844C-91CC-CDA641CEF12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26EBAA1-9C01-F94D-914E-0A594639C55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slide.url=https://www.polleverywhere.com/multiple_choice_polls/XqWDO1B8q1pxbH4ZmeX2N?display_state=title&amp;controls=none&amp;onscreen=persist">
            <a:extLst>
              <a:ext uri="{FF2B5EF4-FFF2-40B4-BE49-F238E27FC236}">
                <a16:creationId xmlns:a16="http://schemas.microsoft.com/office/drawing/2014/main" id="{2B69CA40-6392-D046-B852-2AE12FC3017F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" y="63500"/>
            <a:ext cx="9017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2482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B3EF34-0106-E64C-A73E-40D8313E385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0C05D93-D895-9D40-917D-D6D9723CA0F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slide.url=https://www.polleverywhere.com/multiple_choice_polls/XqWDO1B8q1pxbH4ZmeX2N?display_state=instructions&amp;controls=none&amp;onscreen=persist">
            <a:extLst>
              <a:ext uri="{FF2B5EF4-FFF2-40B4-BE49-F238E27FC236}">
                <a16:creationId xmlns:a16="http://schemas.microsoft.com/office/drawing/2014/main" id="{A4CF9598-0E77-B544-902B-CC4068543E79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" y="63500"/>
            <a:ext cx="9017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1828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133F7B-5D25-3C41-B1FD-084BAC4D6B1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05328E3-6C02-DD45-BA3C-11E2B7CD00B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slide.url=https://www.polleverywhere.com/multiple_choice_polls/XqWDO1B8q1pxbH4ZmeX2N?display_state=chart&amp;display=correctness&amp;controls=none&amp;onscreen=persist">
            <a:extLst>
              <a:ext uri="{FF2B5EF4-FFF2-40B4-BE49-F238E27FC236}">
                <a16:creationId xmlns:a16="http://schemas.microsoft.com/office/drawing/2014/main" id="{100AD2CD-267B-3843-A9D4-EA2BCBCC4C28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" y="63500"/>
            <a:ext cx="9017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921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C79454-6317-F441-9E23-C0260E2B57C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476DB8C-7DF2-7B49-BE8D-CF2A28D0306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slide.url=https://www.polleverywhere.com/competitions/ykFTT03M9fL9O9u033QSD?display_state=leaderboard&amp;onscreen=persist">
            <a:extLst>
              <a:ext uri="{FF2B5EF4-FFF2-40B4-BE49-F238E27FC236}">
                <a16:creationId xmlns:a16="http://schemas.microsoft.com/office/drawing/2014/main" id="{DCE261E2-BBE3-B849-853C-221E73754FC5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" y="63500"/>
            <a:ext cx="9017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2507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 txBox="1">
            <a:spLocks noGrp="1"/>
          </p:cNvSpPr>
          <p:nvPr>
            <p:ph type="title"/>
          </p:nvPr>
        </p:nvSpPr>
        <p:spPr>
          <a:xfrm>
            <a:off x="457200" y="492214"/>
            <a:ext cx="8229600" cy="70784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sp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25000"/>
            </a:pPr>
            <a:r>
              <a:rPr lang="en-US" sz="4000" dirty="0">
                <a:solidFill>
                  <a:srgbClr val="558ED5"/>
                </a:solidFill>
                <a:latin typeface="Comic Sans MS"/>
                <a:ea typeface="Comic Sans MS"/>
                <a:cs typeface="Comic Sans MS"/>
                <a:sym typeface="Comic Sans MS"/>
              </a:rPr>
              <a:t>Instructor</a:t>
            </a:r>
          </a:p>
        </p:txBody>
      </p:sp>
      <p:sp>
        <p:nvSpPr>
          <p:cNvPr id="5" name="Shape 274"/>
          <p:cNvSpPr txBox="1">
            <a:spLocks/>
          </p:cNvSpPr>
          <p:nvPr/>
        </p:nvSpPr>
        <p:spPr>
          <a:xfrm>
            <a:off x="439366" y="1419679"/>
            <a:ext cx="8453114" cy="433960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25" tIns="45700" rIns="91425" bIns="45700" rtlCol="1" anchor="t" anchorCtr="0">
            <a:spAutoFit/>
          </a:bodyPr>
          <a:lstStyle>
            <a:lvl1pPr marL="342900" indent="-342900" algn="r" defTabSz="91440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r" defTabSz="914400" rtl="1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91440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914400" rtl="1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914400" rtl="1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algn="l" rtl="0">
              <a:spcBef>
                <a:spcPts val="400"/>
              </a:spcBef>
              <a:buClr>
                <a:schemeClr val="dk1"/>
              </a:buClr>
              <a:buSzPct val="80000"/>
              <a:buNone/>
              <a:defRPr/>
            </a:pPr>
            <a:endParaRPr lang="en-US" sz="2100" dirty="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342900" lvl="1" indent="-342900" algn="l" rtl="0">
              <a:spcBef>
                <a:spcPts val="400"/>
              </a:spcBef>
              <a:buClr>
                <a:schemeClr val="dk1"/>
              </a:buClr>
              <a:buSzPct val="80000"/>
              <a:buFont typeface="Arial"/>
              <a:buChar char="•"/>
              <a:defRPr/>
            </a:pPr>
            <a:endParaRPr lang="en-US" sz="2500" dirty="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342900" lvl="1" indent="-342900" algn="l" rtl="0">
              <a:spcBef>
                <a:spcPts val="400"/>
              </a:spcBef>
              <a:buClr>
                <a:schemeClr val="dk1"/>
              </a:buClr>
              <a:buSzPct val="80000"/>
              <a:buFont typeface="Arial"/>
              <a:buChar char="•"/>
              <a:defRPr/>
            </a:pPr>
            <a:endParaRPr lang="en-US" sz="2500" dirty="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1" indent="0" algn="l" rtl="0">
              <a:spcBef>
                <a:spcPts val="400"/>
              </a:spcBef>
              <a:buClr>
                <a:schemeClr val="dk1"/>
              </a:buClr>
              <a:buSzPct val="80000"/>
              <a:buNone/>
              <a:defRPr/>
            </a:pPr>
            <a:endParaRPr lang="en-US" sz="2500" dirty="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1" indent="0" algn="l" rtl="0">
              <a:spcBef>
                <a:spcPts val="400"/>
              </a:spcBef>
              <a:buClr>
                <a:schemeClr val="dk1"/>
              </a:buClr>
              <a:buSzPct val="80000"/>
              <a:buNone/>
              <a:defRPr/>
            </a:pPr>
            <a:endParaRPr lang="en-US" sz="2500" dirty="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1" indent="0" algn="l" rtl="0">
              <a:spcBef>
                <a:spcPts val="400"/>
              </a:spcBef>
              <a:buClr>
                <a:schemeClr val="dk1"/>
              </a:buClr>
              <a:buSzPct val="80000"/>
              <a:buNone/>
              <a:defRPr/>
            </a:pPr>
            <a:r>
              <a:rPr lang="en-US" sz="2500" dirty="0">
                <a:latin typeface="Comic Sans MS"/>
                <a:ea typeface="Comic Sans MS"/>
                <a:cs typeface="Comic Sans MS"/>
                <a:sym typeface="Comic Sans MS"/>
              </a:rPr>
              <a:t>   </a:t>
            </a:r>
          </a:p>
          <a:p>
            <a:pPr marL="0" lvl="1" indent="0" algn="l" rtl="0">
              <a:spcBef>
                <a:spcPts val="400"/>
              </a:spcBef>
              <a:buClr>
                <a:schemeClr val="dk1"/>
              </a:buClr>
              <a:buSzPct val="80000"/>
              <a:buNone/>
              <a:defRPr/>
            </a:pPr>
            <a:endParaRPr lang="en-US" sz="2500" dirty="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1" indent="0" algn="l" rtl="0">
              <a:spcBef>
                <a:spcPts val="400"/>
              </a:spcBef>
              <a:buClr>
                <a:schemeClr val="dk1"/>
              </a:buClr>
              <a:buSzPct val="80000"/>
              <a:buNone/>
              <a:defRPr/>
            </a:pPr>
            <a:r>
              <a:rPr lang="en-US" sz="2500" dirty="0">
                <a:latin typeface="Comic Sans MS"/>
                <a:ea typeface="Comic Sans MS"/>
                <a:cs typeface="Comic Sans MS"/>
                <a:sym typeface="Comic Sans MS"/>
              </a:rPr>
              <a:t>                                 </a:t>
            </a:r>
          </a:p>
          <a:p>
            <a:pPr marL="0" lvl="1" indent="0" algn="l" rtl="0">
              <a:spcBef>
                <a:spcPts val="400"/>
              </a:spcBef>
              <a:buClr>
                <a:schemeClr val="dk1"/>
              </a:buClr>
              <a:buSzPct val="80000"/>
              <a:buNone/>
              <a:defRPr/>
            </a:pPr>
            <a:r>
              <a:rPr lang="en-US" sz="2500" dirty="0">
                <a:latin typeface="Comic Sans MS"/>
                <a:ea typeface="Comic Sans MS"/>
                <a:cs typeface="Comic Sans MS"/>
                <a:sym typeface="Comic Sans MS"/>
              </a:rPr>
              <a:t>                                  Siyao Guo </a:t>
            </a:r>
            <a:endParaRPr lang="en-US" sz="2500" dirty="0">
              <a:solidFill>
                <a:srgbClr val="008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1" indent="0" algn="l" rtl="0">
              <a:spcBef>
                <a:spcPts val="400"/>
              </a:spcBef>
              <a:buClr>
                <a:schemeClr val="dk1"/>
              </a:buClr>
              <a:buSzPct val="80000"/>
              <a:buNone/>
              <a:defRPr/>
            </a:pPr>
            <a:r>
              <a:rPr lang="en-US" sz="2500" dirty="0">
                <a:solidFill>
                  <a:srgbClr val="008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                           </a:t>
            </a:r>
            <a:r>
              <a:rPr lang="en-US" sz="2500" dirty="0">
                <a:solidFill>
                  <a:srgbClr val="008000"/>
                </a:solidFill>
                <a:latin typeface="Comic Sans MS"/>
                <a:ea typeface="Comic Sans MS"/>
                <a:cs typeface="Comic Sans MS"/>
                <a:sym typeface="Comic Sans MS"/>
                <a:hlinkClick r:id="rId3"/>
              </a:rPr>
              <a:t>siyao.guo@nyu.edu</a:t>
            </a:r>
            <a:r>
              <a:rPr lang="en-US" sz="2500" dirty="0">
                <a:solidFill>
                  <a:srgbClr val="008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</a:p>
        </p:txBody>
      </p:sp>
      <p:pic>
        <p:nvPicPr>
          <p:cNvPr id="7" name="Picture 6" descr="Siyao Guo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7335" y="1897194"/>
            <a:ext cx="2812244" cy="2876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917604"/>
      </p:ext>
    </p:extLst>
  </p:cSld>
  <p:clrMapOvr>
    <a:masterClrMapping/>
  </p:clrMapOvr>
  <p:transition spd="slow" advClick="0">
    <p:cut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89C859-057C-BD46-AD5D-D3C39187DF4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CA0E891-2BFE-F64B-B4F8-4D55E56461A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slide.url=https://www.polleverywhere.com/multiple_choice_polls/986WsbnD4uFYzrQfbJkzu?display_state=title&amp;controls=none&amp;onscreen=persist">
            <a:extLst>
              <a:ext uri="{FF2B5EF4-FFF2-40B4-BE49-F238E27FC236}">
                <a16:creationId xmlns:a16="http://schemas.microsoft.com/office/drawing/2014/main" id="{FCBB4ACB-A9E0-BE4E-8FCB-D85FD24D4F0C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" y="63500"/>
            <a:ext cx="9017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4730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193052-AA7E-324C-B641-DA77F60B797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CE89284-4DFA-ED4B-A6D7-3519B9D6056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slide.url=https://www.polleverywhere.com/multiple_choice_polls/986WsbnD4uFYzrQfbJkzu?display_state=instructions&amp;controls=none&amp;onscreen=persist">
            <a:extLst>
              <a:ext uri="{FF2B5EF4-FFF2-40B4-BE49-F238E27FC236}">
                <a16:creationId xmlns:a16="http://schemas.microsoft.com/office/drawing/2014/main" id="{8E23AB9C-6580-8F4C-B5BE-607EC5C48D0D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" y="63500"/>
            <a:ext cx="9017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069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C7ECEA-305A-FB4D-9EB8-36E0F9571B3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D3C368D-E0A7-AB47-A7DD-8C786C49A50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slide.url=https://www.polleverywhere.com/multiple_choice_polls/986WsbnD4uFYzrQfbJkzu?display_state=chart&amp;display=correctness&amp;controls=none&amp;onscreen=persist">
            <a:extLst>
              <a:ext uri="{FF2B5EF4-FFF2-40B4-BE49-F238E27FC236}">
                <a16:creationId xmlns:a16="http://schemas.microsoft.com/office/drawing/2014/main" id="{634C0BFB-CB88-3B41-8C67-5BE93472A5DC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" y="63500"/>
            <a:ext cx="9017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1325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486CC95-89E2-8F4F-80D2-9400417C6CF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FD64C7C-42F7-7343-A23C-7B1EE969846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slide.url=https://www.polleverywhere.com/competitions/ykFTT03M9fL9O9u033QSD?display_state=leaderboard&amp;onscreen=persist">
            <a:extLst>
              <a:ext uri="{FF2B5EF4-FFF2-40B4-BE49-F238E27FC236}">
                <a16:creationId xmlns:a16="http://schemas.microsoft.com/office/drawing/2014/main" id="{C848BA51-5D08-8E45-9295-02ADC7F786E7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" y="63500"/>
            <a:ext cx="9017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3282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88ACECC-A1C9-DA4B-BC03-675788C56C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5AEE2A1-E626-3B4E-BAC7-E2E019C97F2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slide.url=https://www.polleverywhere.com/multiple_choice_polls/J5ebw3CRjQoWAZ69oKati?display_state=title&amp;controls=none&amp;onscreen=persist">
            <a:extLst>
              <a:ext uri="{FF2B5EF4-FFF2-40B4-BE49-F238E27FC236}">
                <a16:creationId xmlns:a16="http://schemas.microsoft.com/office/drawing/2014/main" id="{461B1F50-98E0-584D-8E2D-9D095C20EC80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" y="63500"/>
            <a:ext cx="9017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458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509CF5-5507-3841-BA4F-97D14F1E1E4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4949E0F-FBD3-284C-A32E-A965E706010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slide.url=https://www.polleverywhere.com/multiple_choice_polls/J5ebw3CRjQoWAZ69oKati?display_state=instructions&amp;controls=none&amp;onscreen=persist">
            <a:extLst>
              <a:ext uri="{FF2B5EF4-FFF2-40B4-BE49-F238E27FC236}">
                <a16:creationId xmlns:a16="http://schemas.microsoft.com/office/drawing/2014/main" id="{15ABE19D-3937-EB4A-A5E6-2C3C7951DFA5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" y="63500"/>
            <a:ext cx="9017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5486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FC418D-09CB-4041-9152-EFFC7B2340E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A060423-46DF-794D-9DD7-C1AC203EA65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slide.url=https://www.polleverywhere.com/multiple_choice_polls/J5ebw3CRjQoWAZ69oKati?display_state=chart&amp;display=correctness&amp;controls=none&amp;onscreen=persist">
            <a:extLst>
              <a:ext uri="{FF2B5EF4-FFF2-40B4-BE49-F238E27FC236}">
                <a16:creationId xmlns:a16="http://schemas.microsoft.com/office/drawing/2014/main" id="{90183C7E-77A2-1442-ADCE-36F083241707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" y="63500"/>
            <a:ext cx="9017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1633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E4500F-0EB9-1049-9D87-5FFC6E0E705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56FB48C-B355-B54B-AB4F-C00A51C960C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slide.url=https://www.polleverywhere.com/competitions/ykFTT03M9fL9O9u033QSD?display_state=leaderboard&amp;onscreen=persist">
            <a:extLst>
              <a:ext uri="{FF2B5EF4-FFF2-40B4-BE49-F238E27FC236}">
                <a16:creationId xmlns:a16="http://schemas.microsoft.com/office/drawing/2014/main" id="{860C6BF0-84CB-EB44-9729-A719ABB4532E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" y="63500"/>
            <a:ext cx="9017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79968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8D33D1-42BD-C245-8B57-F18DEACB116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6007851-CC7A-B34D-AF84-D179B27B297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slide.url=https://www.polleverywhere.com/multiple_choice_polls/bVBn72CRzE9SMfb5a2ODD?display_state=title&amp;controls=none&amp;onscreen=persist">
            <a:extLst>
              <a:ext uri="{FF2B5EF4-FFF2-40B4-BE49-F238E27FC236}">
                <a16:creationId xmlns:a16="http://schemas.microsoft.com/office/drawing/2014/main" id="{E59530B2-7AD0-AE4F-9ED7-B6EBF73DD83C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" y="63500"/>
            <a:ext cx="9017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42711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2AFD493-8AAB-1E41-AAA5-FF7CC99B0D3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9D31C30-7E9D-2244-AD02-C24C2E83960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slide.url=https://www.polleverywhere.com/multiple_choice_polls/bVBn72CRzE9SMfb5a2ODD?display_state=instructions&amp;controls=none&amp;onscreen=persist">
            <a:extLst>
              <a:ext uri="{FF2B5EF4-FFF2-40B4-BE49-F238E27FC236}">
                <a16:creationId xmlns:a16="http://schemas.microsoft.com/office/drawing/2014/main" id="{B0FB37C8-A60B-CC46-883F-B06E753386E4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" y="63500"/>
            <a:ext cx="9017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4837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 txBox="1">
            <a:spLocks noGrp="1"/>
          </p:cNvSpPr>
          <p:nvPr>
            <p:ph type="title"/>
          </p:nvPr>
        </p:nvSpPr>
        <p:spPr>
          <a:xfrm>
            <a:off x="457200" y="492214"/>
            <a:ext cx="8229600" cy="70784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sp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25000"/>
            </a:pPr>
            <a:r>
              <a:rPr lang="en-US" altLang="zh-CN" sz="4000" dirty="0">
                <a:solidFill>
                  <a:srgbClr val="558ED5"/>
                </a:solidFill>
                <a:latin typeface="Comic Sans MS"/>
                <a:ea typeface="Comic Sans MS"/>
                <a:cs typeface="Comic Sans MS"/>
                <a:sym typeface="Comic Sans MS"/>
              </a:rPr>
              <a:t>Recitation</a:t>
            </a:r>
            <a:r>
              <a:rPr lang="zh-CN" altLang="en-US" sz="4000" dirty="0">
                <a:solidFill>
                  <a:srgbClr val="558ED5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-US" altLang="zh-CN" sz="4000" dirty="0">
                <a:solidFill>
                  <a:srgbClr val="558ED5"/>
                </a:solidFill>
                <a:latin typeface="Comic Sans MS"/>
                <a:ea typeface="Comic Sans MS"/>
                <a:cs typeface="Comic Sans MS"/>
                <a:sym typeface="Comic Sans MS"/>
              </a:rPr>
              <a:t>Instructor</a:t>
            </a:r>
            <a:endParaRPr lang="en-US" sz="4000" dirty="0">
              <a:solidFill>
                <a:srgbClr val="558ED5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5" name="Shape 274"/>
          <p:cNvSpPr txBox="1">
            <a:spLocks/>
          </p:cNvSpPr>
          <p:nvPr/>
        </p:nvSpPr>
        <p:spPr>
          <a:xfrm>
            <a:off x="439366" y="1419679"/>
            <a:ext cx="8453114" cy="433960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25" tIns="45700" rIns="91425" bIns="45700" rtlCol="1" anchor="t" anchorCtr="0">
            <a:spAutoFit/>
          </a:bodyPr>
          <a:lstStyle>
            <a:lvl1pPr marL="342900" indent="-342900" algn="r" defTabSz="91440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r" defTabSz="914400" rtl="1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91440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914400" rtl="1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914400" rtl="1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algn="l" rtl="0">
              <a:spcBef>
                <a:spcPts val="400"/>
              </a:spcBef>
              <a:buClr>
                <a:schemeClr val="dk1"/>
              </a:buClr>
              <a:buSzPct val="80000"/>
              <a:buNone/>
              <a:defRPr/>
            </a:pPr>
            <a:endParaRPr lang="en-US" sz="2100" dirty="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342900" lvl="1" indent="-342900" algn="l" rtl="0">
              <a:spcBef>
                <a:spcPts val="400"/>
              </a:spcBef>
              <a:buClr>
                <a:schemeClr val="dk1"/>
              </a:buClr>
              <a:buSzPct val="80000"/>
              <a:buFont typeface="Arial"/>
              <a:buChar char="•"/>
              <a:defRPr/>
            </a:pPr>
            <a:endParaRPr lang="en-US" sz="2500" dirty="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342900" lvl="1" indent="-342900" algn="l" rtl="0">
              <a:spcBef>
                <a:spcPts val="400"/>
              </a:spcBef>
              <a:buClr>
                <a:schemeClr val="dk1"/>
              </a:buClr>
              <a:buSzPct val="80000"/>
              <a:buFont typeface="Arial"/>
              <a:buChar char="•"/>
              <a:defRPr/>
            </a:pPr>
            <a:endParaRPr lang="en-US" sz="2500" dirty="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1" indent="0" algn="l" rtl="0">
              <a:spcBef>
                <a:spcPts val="400"/>
              </a:spcBef>
              <a:buClr>
                <a:schemeClr val="dk1"/>
              </a:buClr>
              <a:buSzPct val="80000"/>
              <a:buNone/>
              <a:defRPr/>
            </a:pPr>
            <a:endParaRPr lang="en-US" sz="2500" dirty="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1" indent="0" algn="l" rtl="0">
              <a:spcBef>
                <a:spcPts val="400"/>
              </a:spcBef>
              <a:buClr>
                <a:schemeClr val="dk1"/>
              </a:buClr>
              <a:buSzPct val="80000"/>
              <a:buNone/>
              <a:defRPr/>
            </a:pPr>
            <a:endParaRPr lang="en-US" sz="2500" dirty="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1" indent="0" algn="l" rtl="0">
              <a:spcBef>
                <a:spcPts val="400"/>
              </a:spcBef>
              <a:buClr>
                <a:schemeClr val="dk1"/>
              </a:buClr>
              <a:buSzPct val="80000"/>
              <a:buNone/>
              <a:defRPr/>
            </a:pPr>
            <a:r>
              <a:rPr lang="en-US" sz="2500" dirty="0">
                <a:latin typeface="Comic Sans MS"/>
                <a:ea typeface="Comic Sans MS"/>
                <a:cs typeface="Comic Sans MS"/>
                <a:sym typeface="Comic Sans MS"/>
              </a:rPr>
              <a:t>   </a:t>
            </a:r>
          </a:p>
          <a:p>
            <a:pPr marL="0" lvl="1" indent="0" algn="l" rtl="0">
              <a:spcBef>
                <a:spcPts val="400"/>
              </a:spcBef>
              <a:buClr>
                <a:schemeClr val="dk1"/>
              </a:buClr>
              <a:buSzPct val="80000"/>
              <a:buNone/>
              <a:defRPr/>
            </a:pPr>
            <a:endParaRPr lang="en-US" sz="2500" dirty="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1" indent="0" algn="l" rtl="0">
              <a:spcBef>
                <a:spcPts val="400"/>
              </a:spcBef>
              <a:buClr>
                <a:schemeClr val="dk1"/>
              </a:buClr>
              <a:buSzPct val="80000"/>
              <a:buNone/>
              <a:defRPr/>
            </a:pPr>
            <a:r>
              <a:rPr lang="en-US" sz="2500" dirty="0">
                <a:latin typeface="Comic Sans MS"/>
                <a:ea typeface="Comic Sans MS"/>
                <a:cs typeface="Comic Sans MS"/>
                <a:sym typeface="Comic Sans MS"/>
              </a:rPr>
              <a:t>                                 </a:t>
            </a:r>
          </a:p>
          <a:p>
            <a:pPr marL="0" lvl="1" indent="0" algn="l" rtl="0">
              <a:spcBef>
                <a:spcPts val="400"/>
              </a:spcBef>
              <a:buClr>
                <a:schemeClr val="dk1"/>
              </a:buClr>
              <a:buSzPct val="80000"/>
              <a:buNone/>
              <a:defRPr/>
            </a:pPr>
            <a:r>
              <a:rPr lang="en-US" sz="2500" dirty="0">
                <a:latin typeface="Comic Sans MS"/>
                <a:ea typeface="Comic Sans MS"/>
                <a:cs typeface="Comic Sans MS"/>
                <a:sym typeface="Comic Sans MS"/>
              </a:rPr>
              <a:t>                                 </a:t>
            </a:r>
            <a:r>
              <a:rPr lang="en-US" altLang="zh-CN" sz="2500" dirty="0" err="1">
                <a:latin typeface="Comic Sans MS"/>
                <a:ea typeface="Comic Sans MS"/>
                <a:cs typeface="Comic Sans MS"/>
                <a:sym typeface="Comic Sans MS"/>
              </a:rPr>
              <a:t>Liangzu</a:t>
            </a:r>
            <a:r>
              <a:rPr lang="zh-CN" altLang="en-US" sz="2500" dirty="0"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-US" altLang="zh-CN" sz="2500" dirty="0">
                <a:latin typeface="Comic Sans MS"/>
                <a:ea typeface="Comic Sans MS"/>
                <a:cs typeface="Comic Sans MS"/>
                <a:sym typeface="Comic Sans MS"/>
              </a:rPr>
              <a:t>Peng          </a:t>
            </a:r>
            <a:endParaRPr lang="en-US" sz="2500" dirty="0">
              <a:solidFill>
                <a:srgbClr val="008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1" indent="0" algn="l" rtl="0">
              <a:spcBef>
                <a:spcPts val="400"/>
              </a:spcBef>
              <a:buClr>
                <a:schemeClr val="dk1"/>
              </a:buClr>
              <a:buSzPct val="80000"/>
              <a:buNone/>
              <a:defRPr/>
            </a:pPr>
            <a:r>
              <a:rPr lang="en-US" sz="2500" dirty="0">
                <a:solidFill>
                  <a:srgbClr val="008000"/>
                </a:solidFill>
                <a:latin typeface="Comic Sans MS" panose="030F0902030302020204" pitchFamily="66" charset="0"/>
                <a:ea typeface="Comic Sans MS"/>
                <a:cs typeface="Comic Sans MS"/>
                <a:sym typeface="Comic Sans MS"/>
              </a:rPr>
              <a:t>                            </a:t>
            </a:r>
            <a:r>
              <a:rPr lang="zh-CN" altLang="en-US" sz="2500" dirty="0">
                <a:solidFill>
                  <a:srgbClr val="008000"/>
                </a:solidFill>
                <a:latin typeface="Comic Sans MS" panose="030F0902030302020204" pitchFamily="66" charset="0"/>
                <a:ea typeface="Comic Sans MS"/>
                <a:cs typeface="Comic Sans MS"/>
                <a:sym typeface="Comic Sans MS"/>
              </a:rPr>
              <a:t>    </a:t>
            </a:r>
            <a:r>
              <a:rPr lang="en-US" altLang="zh-CN" sz="2400" dirty="0">
                <a:latin typeface="Comic Sans MS" panose="030F0902030302020204" pitchFamily="66" charset="0"/>
                <a:hlinkClick r:id="rId3"/>
              </a:rPr>
              <a:t>lp2528@nyu.edu</a:t>
            </a:r>
            <a:endParaRPr lang="en-US" altLang="zh-CN" sz="2400" dirty="0">
              <a:latin typeface="Comic Sans MS" panose="030F0902030302020204" pitchFamily="66" charset="0"/>
            </a:endParaRPr>
          </a:p>
        </p:txBody>
      </p:sp>
      <p:pic>
        <p:nvPicPr>
          <p:cNvPr id="8" name="图片 7" descr="图片包含 桌子, 黑暗, 亮, 夜晚&#10;&#10;描述已自动生成">
            <a:extLst>
              <a:ext uri="{FF2B5EF4-FFF2-40B4-BE49-F238E27FC236}">
                <a16:creationId xmlns:a16="http://schemas.microsoft.com/office/drawing/2014/main" id="{B1EE02FB-177D-054B-888A-B8D209EE39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3035742" y="1820639"/>
            <a:ext cx="2916576" cy="2812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546814"/>
      </p:ext>
    </p:extLst>
  </p:cSld>
  <p:clrMapOvr>
    <a:masterClrMapping/>
  </p:clrMapOvr>
  <p:transition spd="slow" advClick="0">
    <p:cut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DA6647-6A81-A842-97F9-3E8C7421618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271229B-CB00-354A-96EE-7E44FD89755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slide.url=https://www.polleverywhere.com/multiple_choice_polls/bVBn72CRzE9SMfb5a2ODD?display_state=chart&amp;display=correctness&amp;controls=none&amp;onscreen=persist">
            <a:extLst>
              <a:ext uri="{FF2B5EF4-FFF2-40B4-BE49-F238E27FC236}">
                <a16:creationId xmlns:a16="http://schemas.microsoft.com/office/drawing/2014/main" id="{8AC37E5A-43F9-9645-885E-C4FE93A0BF46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" y="63500"/>
            <a:ext cx="9017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23812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B0EFDA-EBC8-0C46-87C7-9E0EA30934C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63E720E-E010-5A4D-B652-56C9A4BFE59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slide.url=https://www.polleverywhere.com/competitions/ykFTT03M9fL9O9u033QSD?display_state=leaderboard&amp;onscreen=persist">
            <a:extLst>
              <a:ext uri="{FF2B5EF4-FFF2-40B4-BE49-F238E27FC236}">
                <a16:creationId xmlns:a16="http://schemas.microsoft.com/office/drawing/2014/main" id="{8EE70CEC-C411-BD45-9944-735730235191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" y="63500"/>
            <a:ext cx="9017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46516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A9AEAF-373F-5642-8801-E8AE31B8A41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19BCF5E-408A-8C49-9D28-978E0C01727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slide.url=https://www.polleverywhere.com/multiple_choice_polls/S0hffj8QAYeaZRgG0mpqT?display_state=title&amp;controls=none&amp;onscreen=persist">
            <a:extLst>
              <a:ext uri="{FF2B5EF4-FFF2-40B4-BE49-F238E27FC236}">
                <a16:creationId xmlns:a16="http://schemas.microsoft.com/office/drawing/2014/main" id="{AC3FD17A-8A02-F24B-97EE-BB5074B04A01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" y="63500"/>
            <a:ext cx="9017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49644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E84D7F-2A17-6D4E-ACB2-454F49BC8D4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4F2D641-3AEC-7E40-8FD9-68C0FE4F323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slide.url=https://www.polleverywhere.com/multiple_choice_polls/S0hffj8QAYeaZRgG0mpqT?display_state=instructions&amp;controls=none&amp;onscreen=persist">
            <a:extLst>
              <a:ext uri="{FF2B5EF4-FFF2-40B4-BE49-F238E27FC236}">
                <a16:creationId xmlns:a16="http://schemas.microsoft.com/office/drawing/2014/main" id="{FE8DBFD5-CEF0-A341-82A8-9835344FE3B9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" y="63500"/>
            <a:ext cx="9017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60334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708B5B-FE58-C444-9AB1-08D05229B3C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A5BE564-647F-3341-90A1-B93EB834F85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slide.url=https://www.polleverywhere.com/multiple_choice_polls/S0hffj8QAYeaZRgG0mpqT?display_state=chart&amp;display=correctness&amp;controls=none&amp;onscreen=persist">
            <a:extLst>
              <a:ext uri="{FF2B5EF4-FFF2-40B4-BE49-F238E27FC236}">
                <a16:creationId xmlns:a16="http://schemas.microsoft.com/office/drawing/2014/main" id="{2A07C48A-2D27-4B4C-8BD8-0AEDA55DA509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" y="63500"/>
            <a:ext cx="9017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81466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83FB03-F554-AC41-923C-D4379D6B37F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8345985-2F18-BC43-9722-BB3600F9AF2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slide.url=https://www.polleverywhere.com/competitions/ykFTT03M9fL9O9u033QSD?display_state=finale&amp;onscreen=persist">
            <a:extLst>
              <a:ext uri="{FF2B5EF4-FFF2-40B4-BE49-F238E27FC236}">
                <a16:creationId xmlns:a16="http://schemas.microsoft.com/office/drawing/2014/main" id="{E0328A28-D7BD-4C47-B685-59650379B021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" y="63500"/>
            <a:ext cx="9017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85323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1929" y="593296"/>
            <a:ext cx="7059641" cy="1218638"/>
          </a:xfrm>
        </p:spPr>
        <p:txBody>
          <a:bodyPr>
            <a:normAutofit/>
          </a:bodyPr>
          <a:lstStyle/>
          <a:p>
            <a:r>
              <a:rPr lang="en-US" altLang="zh-CN" sz="4000" dirty="0">
                <a:solidFill>
                  <a:srgbClr val="558ED5"/>
                </a:solidFill>
                <a:latin typeface="Comic Sans MS" panose="030F0902030302020204" pitchFamily="66" charset="0"/>
              </a:rPr>
              <a:t>Training:</a:t>
            </a:r>
            <a:r>
              <a:rPr lang="zh-CN" altLang="en-US" sz="4000" dirty="0">
                <a:solidFill>
                  <a:srgbClr val="558ED5"/>
                </a:solidFill>
                <a:latin typeface="Comic Sans MS" panose="030F0902030302020204" pitchFamily="66" charset="0"/>
              </a:rPr>
              <a:t> </a:t>
            </a:r>
            <a:r>
              <a:rPr lang="en-US" altLang="zh-CN" sz="4000" dirty="0">
                <a:solidFill>
                  <a:srgbClr val="558ED5"/>
                </a:solidFill>
                <a:latin typeface="Comic Sans MS" panose="030F0902030302020204" pitchFamily="66" charset="0"/>
              </a:rPr>
              <a:t>Problem</a:t>
            </a:r>
            <a:r>
              <a:rPr lang="zh-CN" altLang="en-US" sz="4000" dirty="0">
                <a:solidFill>
                  <a:srgbClr val="558ED5"/>
                </a:solidFill>
                <a:latin typeface="Comic Sans MS" panose="030F0902030302020204" pitchFamily="66" charset="0"/>
              </a:rPr>
              <a:t> </a:t>
            </a:r>
            <a:r>
              <a:rPr lang="en-US" altLang="zh-CN" sz="4000" dirty="0">
                <a:solidFill>
                  <a:srgbClr val="558ED5"/>
                </a:solidFill>
                <a:latin typeface="Comic Sans MS" panose="030F0902030302020204" pitchFamily="66" charset="0"/>
              </a:rPr>
              <a:t>Solving</a:t>
            </a:r>
            <a:endParaRPr lang="en-US" sz="4000" dirty="0">
              <a:solidFill>
                <a:srgbClr val="558ED5"/>
              </a:solidFill>
              <a:latin typeface="Comic Sans MS" panose="030F0902030302020204" pitchFamily="66" charset="0"/>
            </a:endParaRPr>
          </a:p>
        </p:txBody>
      </p:sp>
      <p:pic>
        <p:nvPicPr>
          <p:cNvPr id="4" name="图片 3" descr="图片包含 鸟, 水, 桌子, 大&#10;&#10;描述已自动生成">
            <a:extLst>
              <a:ext uri="{FF2B5EF4-FFF2-40B4-BE49-F238E27FC236}">
                <a16:creationId xmlns:a16="http://schemas.microsoft.com/office/drawing/2014/main" id="{D8AA7DCC-3887-7444-9B75-1C259B40A6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0438" y="1811934"/>
            <a:ext cx="6722622" cy="4310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231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73330" y="526796"/>
            <a:ext cx="7863840" cy="1218638"/>
          </a:xfrm>
        </p:spPr>
        <p:txBody>
          <a:bodyPr>
            <a:normAutofit fontScale="90000"/>
          </a:bodyPr>
          <a:lstStyle/>
          <a:p>
            <a:r>
              <a:rPr lang="en-US" altLang="zh-CN" dirty="0">
                <a:solidFill>
                  <a:srgbClr val="558ED5"/>
                </a:solidFill>
                <a:latin typeface="Comic Sans MS" panose="030F0902030302020204" pitchFamily="66" charset="0"/>
              </a:rPr>
              <a:t>Hokusai’s The</a:t>
            </a:r>
            <a:r>
              <a:rPr lang="zh-CN" altLang="en-US" dirty="0">
                <a:solidFill>
                  <a:srgbClr val="558ED5"/>
                </a:solidFill>
                <a:latin typeface="Comic Sans MS" panose="030F0902030302020204" pitchFamily="66" charset="0"/>
              </a:rPr>
              <a:t> </a:t>
            </a:r>
            <a:r>
              <a:rPr lang="en-US" altLang="zh-CN" dirty="0">
                <a:solidFill>
                  <a:srgbClr val="558ED5"/>
                </a:solidFill>
                <a:latin typeface="Comic Sans MS" panose="030F0902030302020204" pitchFamily="66" charset="0"/>
              </a:rPr>
              <a:t>Wave</a:t>
            </a:r>
            <a:r>
              <a:rPr lang="zh-CN" altLang="en-US" dirty="0">
                <a:solidFill>
                  <a:srgbClr val="558ED5"/>
                </a:solidFill>
                <a:latin typeface="Comic Sans MS" panose="030F0902030302020204" pitchFamily="66" charset="0"/>
              </a:rPr>
              <a:t> </a:t>
            </a:r>
            <a:br>
              <a:rPr lang="en-US" altLang="zh-CN" dirty="0">
                <a:solidFill>
                  <a:srgbClr val="558ED5"/>
                </a:solidFill>
                <a:latin typeface="Comic Sans MS" panose="030F0902030302020204" pitchFamily="66" charset="0"/>
              </a:rPr>
            </a:br>
            <a:r>
              <a:rPr lang="en-US" altLang="zh-CN" dirty="0">
                <a:solidFill>
                  <a:srgbClr val="558ED5"/>
                </a:solidFill>
                <a:latin typeface="Comic Sans MS" panose="030F0902030302020204" pitchFamily="66" charset="0"/>
              </a:rPr>
              <a:t>(c. 1829–1833)</a:t>
            </a:r>
          </a:p>
        </p:txBody>
      </p:sp>
      <p:pic>
        <p:nvPicPr>
          <p:cNvPr id="1026" name="Picture 2" descr="Japan Katsushika Hokusai The Great Wave off Kanagawa Thirty-six Views of  Mount Fuji waves wallpaper… | Japanese wave painting, Wave art, Japanese  woodblock printing">
            <a:extLst>
              <a:ext uri="{FF2B5EF4-FFF2-40B4-BE49-F238E27FC236}">
                <a16:creationId xmlns:a16="http://schemas.microsoft.com/office/drawing/2014/main" id="{BB3EACF8-769E-7645-B580-A81CA0FEA8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4261" y="1811934"/>
            <a:ext cx="5894976" cy="4216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924522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1929" y="593296"/>
            <a:ext cx="7059641" cy="1218638"/>
          </a:xfrm>
        </p:spPr>
        <p:txBody>
          <a:bodyPr>
            <a:normAutofit/>
          </a:bodyPr>
          <a:lstStyle/>
          <a:p>
            <a:r>
              <a:rPr lang="en-US" altLang="zh-CN" sz="4000" dirty="0">
                <a:solidFill>
                  <a:srgbClr val="558ED5"/>
                </a:solidFill>
                <a:latin typeface="Comic Sans MS" panose="030F0902030302020204" pitchFamily="66" charset="0"/>
              </a:rPr>
              <a:t>Math</a:t>
            </a:r>
            <a:r>
              <a:rPr lang="zh-CN" altLang="en-US" sz="4000" dirty="0">
                <a:solidFill>
                  <a:srgbClr val="558ED5"/>
                </a:solidFill>
                <a:latin typeface="Comic Sans MS" panose="030F0902030302020204" pitchFamily="66" charset="0"/>
              </a:rPr>
              <a:t> </a:t>
            </a:r>
            <a:r>
              <a:rPr lang="en-US" altLang="zh-CN" sz="4000" dirty="0">
                <a:solidFill>
                  <a:srgbClr val="558ED5"/>
                </a:solidFill>
                <a:latin typeface="Comic Sans MS" panose="030F0902030302020204" pitchFamily="66" charset="0"/>
              </a:rPr>
              <a:t>in</a:t>
            </a:r>
            <a:r>
              <a:rPr lang="zh-CN" altLang="en-US" sz="4000" dirty="0">
                <a:solidFill>
                  <a:srgbClr val="558ED5"/>
                </a:solidFill>
                <a:latin typeface="Comic Sans MS" panose="030F0902030302020204" pitchFamily="66" charset="0"/>
              </a:rPr>
              <a:t> </a:t>
            </a:r>
            <a:r>
              <a:rPr lang="en-US" altLang="zh-CN" sz="4000" dirty="0">
                <a:solidFill>
                  <a:srgbClr val="558ED5"/>
                </a:solidFill>
                <a:latin typeface="Comic Sans MS" panose="030F0902030302020204" pitchFamily="66" charset="0"/>
              </a:rPr>
              <a:t>Art</a:t>
            </a:r>
            <a:r>
              <a:rPr lang="zh-CN" altLang="en-US" sz="4000" dirty="0">
                <a:solidFill>
                  <a:srgbClr val="558ED5"/>
                </a:solidFill>
                <a:latin typeface="Comic Sans MS" panose="030F0902030302020204" pitchFamily="66" charset="0"/>
              </a:rPr>
              <a:t> </a:t>
            </a:r>
            <a:endParaRPr lang="en-US" sz="4000" dirty="0">
              <a:solidFill>
                <a:srgbClr val="558ED5"/>
              </a:solidFill>
              <a:latin typeface="Comic Sans MS" panose="030F0902030302020204" pitchFamily="66" charset="0"/>
            </a:endParaRPr>
          </a:p>
        </p:txBody>
      </p:sp>
      <p:pic>
        <p:nvPicPr>
          <p:cNvPr id="1026" name="Picture 2" descr="Japan Katsushika Hokusai The Great Wave off Kanagawa Thirty-six Views of  Mount Fuji waves wallpaper… | Japanese wave painting, Wave art, Japanese  woodblock printing">
            <a:extLst>
              <a:ext uri="{FF2B5EF4-FFF2-40B4-BE49-F238E27FC236}">
                <a16:creationId xmlns:a16="http://schemas.microsoft.com/office/drawing/2014/main" id="{BB3EACF8-769E-7645-B580-A81CA0FEA8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4261" y="1811934"/>
            <a:ext cx="5894976" cy="4216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7f0f0df9513e09d48eea1b9807d74983">
            <a:extLst>
              <a:ext uri="{FF2B5EF4-FFF2-40B4-BE49-F238E27FC236}">
                <a16:creationId xmlns:a16="http://schemas.microsoft.com/office/drawing/2014/main" id="{001E937F-3D26-9243-B04A-6E786E165B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4261" y="1811934"/>
            <a:ext cx="5894976" cy="4216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642287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1929" y="593296"/>
            <a:ext cx="7059641" cy="1218638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558ED5"/>
                </a:solidFill>
                <a:latin typeface="Comic Sans MS" panose="030F0902030302020204" pitchFamily="66" charset="0"/>
              </a:rPr>
              <a:t>A</a:t>
            </a:r>
            <a:r>
              <a:rPr lang="zh-CN" altLang="en-US" sz="4000" dirty="0">
                <a:solidFill>
                  <a:srgbClr val="558ED5"/>
                </a:solidFill>
                <a:latin typeface="Comic Sans MS" panose="030F0902030302020204" pitchFamily="66" charset="0"/>
              </a:rPr>
              <a:t> </a:t>
            </a:r>
            <a:r>
              <a:rPr lang="en-US" altLang="zh-CN" sz="4000" dirty="0">
                <a:solidFill>
                  <a:srgbClr val="558ED5"/>
                </a:solidFill>
                <a:latin typeface="Comic Sans MS" panose="030F0902030302020204" pitchFamily="66" charset="0"/>
              </a:rPr>
              <a:t>Closer</a:t>
            </a:r>
            <a:r>
              <a:rPr lang="zh-CN" altLang="en-US" sz="4000" dirty="0">
                <a:solidFill>
                  <a:srgbClr val="558ED5"/>
                </a:solidFill>
                <a:latin typeface="Comic Sans MS" panose="030F0902030302020204" pitchFamily="66" charset="0"/>
              </a:rPr>
              <a:t> </a:t>
            </a:r>
            <a:r>
              <a:rPr lang="en-US" altLang="zh-CN" sz="4000" dirty="0">
                <a:solidFill>
                  <a:srgbClr val="558ED5"/>
                </a:solidFill>
                <a:latin typeface="Comic Sans MS" panose="030F0902030302020204" pitchFamily="66" charset="0"/>
              </a:rPr>
              <a:t>Look</a:t>
            </a:r>
            <a:endParaRPr lang="en-US" sz="4000" dirty="0">
              <a:solidFill>
                <a:srgbClr val="558ED5"/>
              </a:solidFill>
              <a:latin typeface="Comic Sans MS" panose="030F0902030302020204" pitchFamily="66" charset="0"/>
            </a:endParaRPr>
          </a:p>
        </p:txBody>
      </p:sp>
      <p:pic>
        <p:nvPicPr>
          <p:cNvPr id="4" name="图片 3" descr="图片包含 门, 建筑, 游戏机, 钟表&#10;&#10;描述已自动生成">
            <a:extLst>
              <a:ext uri="{FF2B5EF4-FFF2-40B4-BE49-F238E27FC236}">
                <a16:creationId xmlns:a16="http://schemas.microsoft.com/office/drawing/2014/main" id="{0F543D30-E3A7-7A40-A43C-0AECBC1FC7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240" y="1811934"/>
            <a:ext cx="6742831" cy="4167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0403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 txBox="1">
            <a:spLocks noGrp="1"/>
          </p:cNvSpPr>
          <p:nvPr>
            <p:ph type="title"/>
          </p:nvPr>
        </p:nvSpPr>
        <p:spPr>
          <a:xfrm>
            <a:off x="457200" y="492214"/>
            <a:ext cx="8229600" cy="70784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sp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25000"/>
            </a:pPr>
            <a:r>
              <a:rPr lang="en-US" altLang="zh-CN" sz="4000" dirty="0">
                <a:solidFill>
                  <a:srgbClr val="558ED5"/>
                </a:solidFill>
                <a:latin typeface="Comic Sans MS"/>
                <a:ea typeface="Comic Sans MS"/>
                <a:cs typeface="Comic Sans MS"/>
                <a:sym typeface="Comic Sans MS"/>
              </a:rPr>
              <a:t>Learning</a:t>
            </a:r>
            <a:r>
              <a:rPr lang="zh-CN" altLang="en-US" sz="4000" dirty="0">
                <a:solidFill>
                  <a:srgbClr val="558ED5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-US" altLang="zh-CN" sz="4000" dirty="0">
                <a:solidFill>
                  <a:srgbClr val="558ED5"/>
                </a:solidFill>
                <a:latin typeface="Comic Sans MS"/>
                <a:ea typeface="Comic Sans MS"/>
                <a:cs typeface="Comic Sans MS"/>
                <a:sym typeface="Comic Sans MS"/>
              </a:rPr>
              <a:t>Assistant</a:t>
            </a:r>
            <a:endParaRPr lang="en-US" sz="4000" dirty="0">
              <a:solidFill>
                <a:srgbClr val="558ED5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5" name="Shape 274"/>
          <p:cNvSpPr txBox="1">
            <a:spLocks/>
          </p:cNvSpPr>
          <p:nvPr/>
        </p:nvSpPr>
        <p:spPr>
          <a:xfrm>
            <a:off x="3056855" y="5660131"/>
            <a:ext cx="3417334" cy="46946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25" tIns="45700" rIns="91425" bIns="45700" rtlCol="1" anchor="t" anchorCtr="0">
            <a:spAutoFit/>
          </a:bodyPr>
          <a:lstStyle>
            <a:lvl1pPr marL="342900" indent="-342900" algn="r" defTabSz="91440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r" defTabSz="914400" rtl="1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91440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914400" rtl="1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914400" rtl="1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algn="l" rtl="0">
              <a:spcBef>
                <a:spcPts val="400"/>
              </a:spcBef>
              <a:buClr>
                <a:schemeClr val="dk1"/>
              </a:buClr>
              <a:buSzPct val="80000"/>
              <a:buNone/>
              <a:defRPr/>
            </a:pPr>
            <a:r>
              <a:rPr lang="en-US" altLang="zh-CN" sz="2400" dirty="0">
                <a:solidFill>
                  <a:srgbClr val="008000"/>
                </a:solidFill>
                <a:latin typeface="Comic Sans MS"/>
                <a:ea typeface="Comic Sans MS"/>
                <a:cs typeface="Comic Sans MS"/>
                <a:sym typeface="Comic Sans MS"/>
                <a:hlinkClick r:id="rId3"/>
              </a:rPr>
              <a:t>yd1158@nyu.edu</a:t>
            </a:r>
            <a:endParaRPr lang="en-US" sz="2500" dirty="0">
              <a:solidFill>
                <a:srgbClr val="008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3" name="图片 2" descr="男人站在墙边&#10;&#10;描述已自动生成">
            <a:extLst>
              <a:ext uri="{FF2B5EF4-FFF2-40B4-BE49-F238E27FC236}">
                <a16:creationId xmlns:a16="http://schemas.microsoft.com/office/drawing/2014/main" id="{2CF8611E-AB9B-9844-8FED-54E175CEFA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1120" y="1768840"/>
            <a:ext cx="3267855" cy="3267855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DCCA5310-4B8A-CE4E-8496-D4D1C13B2DB4}"/>
              </a:ext>
            </a:extLst>
          </p:cNvPr>
          <p:cNvSpPr/>
          <p:nvPr/>
        </p:nvSpPr>
        <p:spPr>
          <a:xfrm>
            <a:off x="3597734" y="5281114"/>
            <a:ext cx="22958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Comic Sans MS"/>
                <a:ea typeface="Comic Sans MS"/>
                <a:cs typeface="Comic Sans MS"/>
                <a:sym typeface="Comic Sans MS"/>
              </a:rPr>
              <a:t>Jerry</a:t>
            </a:r>
            <a:r>
              <a:rPr lang="zh-CN" altLang="en-US" dirty="0"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-US" altLang="zh-CN" dirty="0">
                <a:latin typeface="Comic Sans MS"/>
                <a:ea typeface="Comic Sans MS"/>
                <a:cs typeface="Comic Sans MS"/>
                <a:sym typeface="Comic Sans MS"/>
              </a:rPr>
              <a:t>(</a:t>
            </a:r>
            <a:r>
              <a:rPr lang="en-US" altLang="zh-CN" dirty="0" err="1">
                <a:latin typeface="Comic Sans MS"/>
                <a:ea typeface="Comic Sans MS"/>
                <a:cs typeface="Comic Sans MS"/>
                <a:sym typeface="Comic Sans MS"/>
              </a:rPr>
              <a:t>Yuhao</a:t>
            </a:r>
            <a:r>
              <a:rPr lang="en-US" altLang="zh-CN" dirty="0">
                <a:latin typeface="Comic Sans MS"/>
                <a:ea typeface="Comic Sans MS"/>
                <a:cs typeface="Comic Sans MS"/>
                <a:sym typeface="Comic Sans MS"/>
              </a:rPr>
              <a:t>)</a:t>
            </a:r>
            <a:r>
              <a:rPr lang="zh-CN" altLang="en-US" dirty="0"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-US" altLang="zh-CN" dirty="0">
                <a:latin typeface="Comic Sans MS"/>
                <a:ea typeface="Comic Sans MS"/>
                <a:cs typeface="Comic Sans MS"/>
                <a:sym typeface="Comic Sans MS"/>
              </a:rPr>
              <a:t>Ding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6694938"/>
      </p:ext>
    </p:extLst>
  </p:cSld>
  <p:clrMapOvr>
    <a:masterClrMapping/>
  </p:clrMapOvr>
  <p:transition spd="slow" advClick="0">
    <p:cut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1929" y="593296"/>
            <a:ext cx="7059641" cy="1218638"/>
          </a:xfrm>
        </p:spPr>
        <p:txBody>
          <a:bodyPr>
            <a:normAutofit/>
          </a:bodyPr>
          <a:lstStyle/>
          <a:p>
            <a:r>
              <a:rPr lang="en-US" altLang="zh-CN" sz="4000" dirty="0">
                <a:solidFill>
                  <a:srgbClr val="558ED5"/>
                </a:solidFill>
                <a:latin typeface="Comic Sans MS" panose="030F0902030302020204" pitchFamily="66" charset="0"/>
              </a:rPr>
              <a:t>The</a:t>
            </a:r>
            <a:r>
              <a:rPr lang="zh-CN" altLang="en-US" sz="4000" dirty="0">
                <a:solidFill>
                  <a:srgbClr val="558ED5"/>
                </a:solidFill>
                <a:latin typeface="Comic Sans MS" panose="030F0902030302020204" pitchFamily="66" charset="0"/>
              </a:rPr>
              <a:t> </a:t>
            </a:r>
            <a:r>
              <a:rPr lang="en-US" altLang="zh-CN" sz="4000" dirty="0">
                <a:solidFill>
                  <a:srgbClr val="558ED5"/>
                </a:solidFill>
                <a:latin typeface="Comic Sans MS" panose="030F0902030302020204" pitchFamily="66" charset="0"/>
              </a:rPr>
              <a:t>Fibonacci</a:t>
            </a:r>
            <a:r>
              <a:rPr lang="zh-CN" altLang="en-US" sz="4000" dirty="0">
                <a:solidFill>
                  <a:srgbClr val="558ED5"/>
                </a:solidFill>
                <a:latin typeface="Comic Sans MS" panose="030F0902030302020204" pitchFamily="66" charset="0"/>
              </a:rPr>
              <a:t> </a:t>
            </a:r>
            <a:r>
              <a:rPr lang="en-US" altLang="zh-CN" sz="4000" dirty="0">
                <a:solidFill>
                  <a:srgbClr val="558ED5"/>
                </a:solidFill>
                <a:latin typeface="Comic Sans MS" panose="030F0902030302020204" pitchFamily="66" charset="0"/>
              </a:rPr>
              <a:t>S</a:t>
            </a:r>
            <a:r>
              <a:rPr lang="en-US" sz="4000" dirty="0">
                <a:solidFill>
                  <a:srgbClr val="558ED5"/>
                </a:solidFill>
                <a:latin typeface="Comic Sans MS" panose="030F0902030302020204" pitchFamily="66" charset="0"/>
              </a:rPr>
              <a:t>e</a:t>
            </a:r>
            <a:r>
              <a:rPr lang="en-US" altLang="zh-CN" sz="4000" dirty="0">
                <a:solidFill>
                  <a:srgbClr val="558ED5"/>
                </a:solidFill>
                <a:latin typeface="Comic Sans MS" panose="030F0902030302020204" pitchFamily="66" charset="0"/>
              </a:rPr>
              <a:t>q</a:t>
            </a:r>
            <a:r>
              <a:rPr lang="en-US" sz="4000" dirty="0">
                <a:solidFill>
                  <a:srgbClr val="558ED5"/>
                </a:solidFill>
                <a:latin typeface="Comic Sans MS" panose="030F0902030302020204" pitchFamily="66" charset="0"/>
              </a:rPr>
              <a:t>uence</a:t>
            </a:r>
            <a:r>
              <a:rPr lang="zh-CN" altLang="en-US" sz="4000" dirty="0">
                <a:solidFill>
                  <a:srgbClr val="558ED5"/>
                </a:solidFill>
                <a:latin typeface="Comic Sans MS" panose="030F0902030302020204" pitchFamily="66" charset="0"/>
              </a:rPr>
              <a:t> </a:t>
            </a:r>
            <a:endParaRPr lang="en-US" sz="4000" dirty="0">
              <a:solidFill>
                <a:srgbClr val="558ED5"/>
              </a:solidFill>
              <a:latin typeface="Comic Sans MS" panose="030F0902030302020204" pitchFamily="66" charset="0"/>
            </a:endParaRPr>
          </a:p>
        </p:txBody>
      </p:sp>
      <p:pic>
        <p:nvPicPr>
          <p:cNvPr id="9" name="图片 8" descr="图片包含 物体, 游戏机, 钟表&#10;&#10;描述已自动生成">
            <a:extLst>
              <a:ext uri="{FF2B5EF4-FFF2-40B4-BE49-F238E27FC236}">
                <a16:creationId xmlns:a16="http://schemas.microsoft.com/office/drawing/2014/main" id="{EE4D8CFE-BAC1-454C-8E32-24F6671EEC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929" y="3531142"/>
            <a:ext cx="6305461" cy="1655184"/>
          </a:xfrm>
          <a:prstGeom prst="rect">
            <a:avLst/>
          </a:prstGeom>
        </p:spPr>
      </p:pic>
      <p:pic>
        <p:nvPicPr>
          <p:cNvPr id="36" name="图片 35">
            <a:extLst>
              <a:ext uri="{FF2B5EF4-FFF2-40B4-BE49-F238E27FC236}">
                <a16:creationId xmlns:a16="http://schemas.microsoft.com/office/drawing/2014/main" id="{18C0349F-8D6E-C74E-925E-36ACD909F4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7274" y="2200277"/>
            <a:ext cx="4349451" cy="635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720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1929" y="593296"/>
            <a:ext cx="7059641" cy="1218638"/>
          </a:xfrm>
        </p:spPr>
        <p:txBody>
          <a:bodyPr>
            <a:normAutofit fontScale="90000"/>
          </a:bodyPr>
          <a:lstStyle/>
          <a:p>
            <a:r>
              <a:rPr lang="en-US" altLang="zh-CN" sz="4000" dirty="0">
                <a:solidFill>
                  <a:srgbClr val="558ED5"/>
                </a:solidFill>
                <a:latin typeface="Comic Sans MS" panose="030F0902030302020204" pitchFamily="66" charset="0"/>
              </a:rPr>
              <a:t>Today’s</a:t>
            </a:r>
            <a:r>
              <a:rPr lang="zh-CN" altLang="en-US" sz="4000" dirty="0">
                <a:solidFill>
                  <a:srgbClr val="558ED5"/>
                </a:solidFill>
                <a:latin typeface="Comic Sans MS" panose="030F0902030302020204" pitchFamily="66" charset="0"/>
              </a:rPr>
              <a:t> </a:t>
            </a:r>
            <a:r>
              <a:rPr lang="en-US" altLang="zh-CN" sz="4000" dirty="0">
                <a:solidFill>
                  <a:srgbClr val="558ED5"/>
                </a:solidFill>
                <a:latin typeface="Comic Sans MS" panose="030F0902030302020204" pitchFamily="66" charset="0"/>
              </a:rPr>
              <a:t>Problem:</a:t>
            </a:r>
            <a:r>
              <a:rPr lang="zh-CN" altLang="en-US" sz="4000" dirty="0">
                <a:solidFill>
                  <a:srgbClr val="558ED5"/>
                </a:solidFill>
                <a:latin typeface="Comic Sans MS" panose="030F0902030302020204" pitchFamily="66" charset="0"/>
              </a:rPr>
              <a:t>  </a:t>
            </a:r>
            <a:br>
              <a:rPr lang="en-US" altLang="zh-CN" sz="4000" dirty="0">
                <a:solidFill>
                  <a:srgbClr val="558ED5"/>
                </a:solidFill>
                <a:latin typeface="Comic Sans MS" panose="030F0902030302020204" pitchFamily="66" charset="0"/>
              </a:rPr>
            </a:br>
            <a:r>
              <a:rPr lang="en-US" altLang="zh-CN" sz="4000" dirty="0">
                <a:solidFill>
                  <a:srgbClr val="558ED5"/>
                </a:solidFill>
                <a:latin typeface="Comic Sans MS" panose="030F0902030302020204" pitchFamily="66" charset="0"/>
              </a:rPr>
              <a:t>Compute</a:t>
            </a:r>
            <a:r>
              <a:rPr lang="zh-CN" altLang="en-US" sz="4000" dirty="0">
                <a:solidFill>
                  <a:srgbClr val="558ED5"/>
                </a:solidFill>
                <a:latin typeface="Comic Sans MS" panose="030F0902030302020204" pitchFamily="66" charset="0"/>
              </a:rPr>
              <a:t> </a:t>
            </a:r>
            <a:r>
              <a:rPr lang="en-US" altLang="zh-CN" sz="4000" dirty="0">
                <a:solidFill>
                  <a:srgbClr val="558ED5"/>
                </a:solidFill>
                <a:latin typeface="Comic Sans MS" panose="030F0902030302020204" pitchFamily="66" charset="0"/>
              </a:rPr>
              <a:t>n-</a:t>
            </a:r>
            <a:r>
              <a:rPr lang="en-US" altLang="zh-CN" sz="4000" dirty="0" err="1">
                <a:solidFill>
                  <a:srgbClr val="558ED5"/>
                </a:solidFill>
                <a:latin typeface="Comic Sans MS" panose="030F0902030302020204" pitchFamily="66" charset="0"/>
              </a:rPr>
              <a:t>th</a:t>
            </a:r>
            <a:r>
              <a:rPr lang="zh-CN" altLang="en-US" sz="4000" dirty="0">
                <a:solidFill>
                  <a:srgbClr val="558ED5"/>
                </a:solidFill>
                <a:latin typeface="Comic Sans MS" panose="030F0902030302020204" pitchFamily="66" charset="0"/>
              </a:rPr>
              <a:t> </a:t>
            </a:r>
            <a:r>
              <a:rPr lang="en-US" altLang="zh-CN" sz="4000" dirty="0">
                <a:solidFill>
                  <a:srgbClr val="558ED5"/>
                </a:solidFill>
                <a:latin typeface="Comic Sans MS" panose="030F0902030302020204" pitchFamily="66" charset="0"/>
              </a:rPr>
              <a:t>Fibonacci</a:t>
            </a:r>
            <a:r>
              <a:rPr lang="zh-CN" altLang="en-US" sz="4000" dirty="0">
                <a:solidFill>
                  <a:srgbClr val="558ED5"/>
                </a:solidFill>
                <a:latin typeface="Comic Sans MS" panose="030F0902030302020204" pitchFamily="66" charset="0"/>
              </a:rPr>
              <a:t> </a:t>
            </a:r>
            <a:r>
              <a:rPr lang="en-US" altLang="zh-CN" sz="4000" dirty="0">
                <a:solidFill>
                  <a:srgbClr val="558ED5"/>
                </a:solidFill>
                <a:latin typeface="Comic Sans MS" panose="030F0902030302020204" pitchFamily="66" charset="0"/>
              </a:rPr>
              <a:t>Number</a:t>
            </a:r>
            <a:endParaRPr lang="en-US" sz="4000" dirty="0">
              <a:solidFill>
                <a:srgbClr val="558ED5"/>
              </a:solidFill>
              <a:latin typeface="Comic Sans MS" panose="030F0902030302020204" pitchFamily="66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6F9096A-F841-F64A-BCE1-867742315200}"/>
              </a:ext>
            </a:extLst>
          </p:cNvPr>
          <p:cNvSpPr/>
          <p:nvPr/>
        </p:nvSpPr>
        <p:spPr>
          <a:xfrm>
            <a:off x="1141929" y="2459503"/>
            <a:ext cx="7365967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kumimoji="1" lang="en-US" altLang="zh-CN" sz="3000" dirty="0">
              <a:latin typeface="Comic Sans MS" panose="030F0902030302020204" pitchFamily="66" charset="0"/>
            </a:endParaRPr>
          </a:p>
          <a:p>
            <a:r>
              <a:rPr kumimoji="1" lang="en-US" altLang="zh-CN" sz="3000" dirty="0">
                <a:latin typeface="Comic Sans MS" panose="030F0902030302020204" pitchFamily="66" charset="0"/>
              </a:rPr>
              <a:t>Input:</a:t>
            </a:r>
            <a:r>
              <a:rPr kumimoji="1" lang="zh-CN" altLang="en-US" sz="3000" dirty="0">
                <a:latin typeface="Comic Sans MS" panose="030F0902030302020204" pitchFamily="66" charset="0"/>
              </a:rPr>
              <a:t>   </a:t>
            </a:r>
            <a:r>
              <a:rPr kumimoji="1" lang="en-US" altLang="zh-CN" sz="3000" dirty="0">
                <a:latin typeface="Comic Sans MS" panose="030F0902030302020204" pitchFamily="66" charset="0"/>
              </a:rPr>
              <a:t>n</a:t>
            </a:r>
          </a:p>
          <a:p>
            <a:endParaRPr kumimoji="1" lang="en-US" altLang="zh-CN" sz="3000" dirty="0">
              <a:latin typeface="Comic Sans MS" panose="030F0902030302020204" pitchFamily="66" charset="0"/>
            </a:endParaRPr>
          </a:p>
          <a:p>
            <a:r>
              <a:rPr kumimoji="1" lang="en-US" altLang="zh-CN" sz="3000" dirty="0">
                <a:latin typeface="Comic Sans MS" panose="030F0902030302020204" pitchFamily="66" charset="0"/>
              </a:rPr>
              <a:t>Output:</a:t>
            </a:r>
            <a:r>
              <a:rPr kumimoji="1" lang="zh-CN" altLang="en-US" sz="3000" dirty="0">
                <a:latin typeface="Comic Sans MS" panose="030F0902030302020204" pitchFamily="66" charset="0"/>
              </a:rPr>
              <a:t>  </a:t>
            </a:r>
            <a:r>
              <a:rPr kumimoji="1" lang="en-US" altLang="zh-CN" sz="3000" dirty="0">
                <a:latin typeface="Comic Sans MS" panose="030F0902030302020204" pitchFamily="66" charset="0"/>
              </a:rPr>
              <a:t>the</a:t>
            </a:r>
            <a:r>
              <a:rPr kumimoji="1" lang="zh-CN" altLang="en-US" sz="3000" dirty="0">
                <a:latin typeface="Comic Sans MS" panose="030F0902030302020204" pitchFamily="66" charset="0"/>
              </a:rPr>
              <a:t> </a:t>
            </a:r>
            <a:r>
              <a:rPr kumimoji="1" lang="en-US" altLang="zh-CN" sz="3000" dirty="0">
                <a:latin typeface="Comic Sans MS" panose="030F0902030302020204" pitchFamily="66" charset="0"/>
              </a:rPr>
              <a:t>n-</a:t>
            </a:r>
            <a:r>
              <a:rPr kumimoji="1" lang="en-US" altLang="zh-CN" sz="3000" dirty="0" err="1">
                <a:latin typeface="Comic Sans MS" panose="030F0902030302020204" pitchFamily="66" charset="0"/>
              </a:rPr>
              <a:t>th</a:t>
            </a:r>
            <a:r>
              <a:rPr kumimoji="1" lang="zh-CN" altLang="en-US" sz="3000" dirty="0">
                <a:latin typeface="Comic Sans MS" panose="030F0902030302020204" pitchFamily="66" charset="0"/>
              </a:rPr>
              <a:t> </a:t>
            </a:r>
            <a:r>
              <a:rPr lang="en-US" altLang="zh-CN" sz="3000" dirty="0">
                <a:latin typeface="Comic Sans MS" panose="030F0902030302020204" pitchFamily="66" charset="0"/>
              </a:rPr>
              <a:t>Fibonacci</a:t>
            </a:r>
            <a:r>
              <a:rPr lang="zh-CN" altLang="en-US" sz="3000" dirty="0">
                <a:latin typeface="Comic Sans MS" panose="030F0902030302020204" pitchFamily="66" charset="0"/>
              </a:rPr>
              <a:t> </a:t>
            </a:r>
            <a:r>
              <a:rPr lang="en-US" altLang="zh-CN" sz="3000" dirty="0">
                <a:latin typeface="Comic Sans MS" panose="030F0902030302020204" pitchFamily="66" charset="0"/>
              </a:rPr>
              <a:t>Number</a:t>
            </a:r>
            <a:r>
              <a:rPr kumimoji="1" lang="zh-CN" altLang="en-US" sz="3000" dirty="0">
                <a:latin typeface="Comic Sans MS" panose="030F0902030302020204" pitchFamily="66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2039217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1929" y="593296"/>
            <a:ext cx="7059641" cy="1218638"/>
          </a:xfrm>
        </p:spPr>
        <p:txBody>
          <a:bodyPr>
            <a:normAutofit/>
          </a:bodyPr>
          <a:lstStyle/>
          <a:p>
            <a:r>
              <a:rPr lang="en-US" altLang="zh-CN" sz="4000" dirty="0">
                <a:solidFill>
                  <a:srgbClr val="558ED5"/>
                </a:solidFill>
                <a:latin typeface="Comic Sans MS" panose="030F0902030302020204" pitchFamily="66" charset="0"/>
              </a:rPr>
              <a:t>Attempt</a:t>
            </a:r>
            <a:r>
              <a:rPr lang="zh-CN" altLang="en-US" sz="4000" dirty="0">
                <a:solidFill>
                  <a:srgbClr val="558ED5"/>
                </a:solidFill>
                <a:latin typeface="Comic Sans MS" panose="030F0902030302020204" pitchFamily="66" charset="0"/>
              </a:rPr>
              <a:t> </a:t>
            </a:r>
            <a:r>
              <a:rPr lang="en-US" altLang="zh-CN" sz="4000" dirty="0">
                <a:solidFill>
                  <a:srgbClr val="558ED5"/>
                </a:solidFill>
                <a:latin typeface="Comic Sans MS" panose="030F0902030302020204" pitchFamily="66" charset="0"/>
              </a:rPr>
              <a:t>1</a:t>
            </a:r>
            <a:endParaRPr lang="en-US" sz="4000" dirty="0">
              <a:solidFill>
                <a:srgbClr val="558ED5"/>
              </a:solidFill>
              <a:latin typeface="Comic Sans MS" panose="030F0902030302020204" pitchFamily="66" charset="0"/>
            </a:endParaRPr>
          </a:p>
        </p:txBody>
      </p:sp>
      <p:pic>
        <p:nvPicPr>
          <p:cNvPr id="5" name="图片 4" descr="手机屏幕的截图&#10;&#10;描述已自动生成">
            <a:extLst>
              <a:ext uri="{FF2B5EF4-FFF2-40B4-BE49-F238E27FC236}">
                <a16:creationId xmlns:a16="http://schemas.microsoft.com/office/drawing/2014/main" id="{2C2DC7EA-122C-1047-9808-99B1B0583C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942" y="2426074"/>
            <a:ext cx="7437628" cy="2005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49647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53186" y="549753"/>
            <a:ext cx="7437628" cy="1218638"/>
          </a:xfrm>
        </p:spPr>
        <p:txBody>
          <a:bodyPr>
            <a:normAutofit fontScale="90000"/>
          </a:bodyPr>
          <a:lstStyle/>
          <a:p>
            <a:r>
              <a:rPr lang="en-US" altLang="zh-CN" sz="4000" dirty="0">
                <a:solidFill>
                  <a:srgbClr val="558ED5"/>
                </a:solidFill>
                <a:latin typeface="Comic Sans MS" panose="030F0902030302020204" pitchFamily="66" charset="0"/>
              </a:rPr>
              <a:t>Three</a:t>
            </a:r>
            <a:r>
              <a:rPr lang="zh-CN" altLang="en-US" sz="4000" dirty="0">
                <a:solidFill>
                  <a:srgbClr val="558ED5"/>
                </a:solidFill>
                <a:latin typeface="Comic Sans MS" panose="030F0902030302020204" pitchFamily="66" charset="0"/>
              </a:rPr>
              <a:t> </a:t>
            </a:r>
            <a:r>
              <a:rPr lang="en-US" altLang="zh-CN" sz="4000" dirty="0">
                <a:solidFill>
                  <a:srgbClr val="558ED5"/>
                </a:solidFill>
                <a:latin typeface="Comic Sans MS" panose="030F0902030302020204" pitchFamily="66" charset="0"/>
              </a:rPr>
              <a:t>Questions</a:t>
            </a:r>
            <a:r>
              <a:rPr lang="zh-CN" altLang="en-US" sz="4000" dirty="0">
                <a:solidFill>
                  <a:srgbClr val="558ED5"/>
                </a:solidFill>
                <a:latin typeface="Comic Sans MS" panose="030F0902030302020204" pitchFamily="66" charset="0"/>
              </a:rPr>
              <a:t> </a:t>
            </a:r>
            <a:r>
              <a:rPr lang="en-US" altLang="zh-CN" sz="4000" dirty="0">
                <a:solidFill>
                  <a:srgbClr val="558ED5"/>
                </a:solidFill>
                <a:latin typeface="Comic Sans MS" panose="030F0902030302020204" pitchFamily="66" charset="0"/>
              </a:rPr>
              <a:t>For</a:t>
            </a:r>
            <a:r>
              <a:rPr lang="zh-CN" altLang="en-US" sz="4000" dirty="0">
                <a:solidFill>
                  <a:srgbClr val="558ED5"/>
                </a:solidFill>
                <a:latin typeface="Comic Sans MS" panose="030F0902030302020204" pitchFamily="66" charset="0"/>
              </a:rPr>
              <a:t> </a:t>
            </a:r>
            <a:r>
              <a:rPr lang="en-US" altLang="zh-CN" sz="4000" dirty="0">
                <a:solidFill>
                  <a:srgbClr val="558ED5"/>
                </a:solidFill>
                <a:latin typeface="Comic Sans MS" panose="030F0902030302020204" pitchFamily="66" charset="0"/>
              </a:rPr>
              <a:t>Algorithms</a:t>
            </a:r>
            <a:br>
              <a:rPr lang="en-US" altLang="zh-CN" sz="4000" dirty="0">
                <a:solidFill>
                  <a:srgbClr val="558ED5"/>
                </a:solidFill>
                <a:latin typeface="Comic Sans MS" panose="030F0902030302020204" pitchFamily="66" charset="0"/>
              </a:rPr>
            </a:br>
            <a:r>
              <a:rPr lang="en-US" altLang="zh-CN" sz="4000" dirty="0">
                <a:solidFill>
                  <a:srgbClr val="558ED5"/>
                </a:solidFill>
                <a:latin typeface="Comic Sans MS" panose="030F0902030302020204" pitchFamily="66" charset="0"/>
              </a:rPr>
              <a:t>(</a:t>
            </a:r>
            <a:r>
              <a:rPr lang="zh-CN" altLang="en-US" sz="4000" dirty="0">
                <a:solidFill>
                  <a:srgbClr val="558ED5"/>
                </a:solidFill>
                <a:latin typeface="Comic Sans MS" panose="030F0902030302020204" pitchFamily="66" charset="0"/>
              </a:rPr>
              <a:t>算法灵魂的三大拷问</a:t>
            </a:r>
            <a:r>
              <a:rPr lang="en-US" altLang="zh-CN" sz="4000" dirty="0">
                <a:solidFill>
                  <a:srgbClr val="558ED5"/>
                </a:solidFill>
                <a:latin typeface="Comic Sans MS" panose="030F0902030302020204" pitchFamily="66" charset="0"/>
              </a:rPr>
              <a:t>)</a:t>
            </a:r>
            <a:endParaRPr lang="en-US" sz="4000" dirty="0">
              <a:solidFill>
                <a:srgbClr val="558ED5"/>
              </a:solidFill>
              <a:latin typeface="Comic Sans MS" panose="030F0902030302020204" pitchFamily="66" charset="0"/>
            </a:endParaRPr>
          </a:p>
        </p:txBody>
      </p:sp>
      <p:pic>
        <p:nvPicPr>
          <p:cNvPr id="4" name="图片 3" descr="手机屏幕截图&#10;&#10;描述已自动生成">
            <a:extLst>
              <a:ext uri="{FF2B5EF4-FFF2-40B4-BE49-F238E27FC236}">
                <a16:creationId xmlns:a16="http://schemas.microsoft.com/office/drawing/2014/main" id="{64E83A08-43E1-E948-9DD3-7F0B01397C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8712" y="2669158"/>
            <a:ext cx="6162261" cy="2216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35468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1929" y="593296"/>
            <a:ext cx="7059641" cy="1218638"/>
          </a:xfrm>
        </p:spPr>
        <p:txBody>
          <a:bodyPr>
            <a:normAutofit/>
          </a:bodyPr>
          <a:lstStyle/>
          <a:p>
            <a:r>
              <a:rPr lang="en-US" altLang="zh-CN" sz="4000" dirty="0">
                <a:solidFill>
                  <a:srgbClr val="558ED5"/>
                </a:solidFill>
                <a:latin typeface="Comic Sans MS" panose="030F0902030302020204" pitchFamily="66" charset="0"/>
              </a:rPr>
              <a:t>Is</a:t>
            </a:r>
            <a:r>
              <a:rPr lang="zh-CN" altLang="en-US" sz="4000" dirty="0">
                <a:solidFill>
                  <a:srgbClr val="558ED5"/>
                </a:solidFill>
                <a:latin typeface="Comic Sans MS" panose="030F0902030302020204" pitchFamily="66" charset="0"/>
              </a:rPr>
              <a:t> </a:t>
            </a:r>
            <a:r>
              <a:rPr lang="en-US" altLang="zh-CN" sz="4000" dirty="0">
                <a:solidFill>
                  <a:srgbClr val="558ED5"/>
                </a:solidFill>
                <a:latin typeface="Comic Sans MS" panose="030F0902030302020204" pitchFamily="66" charset="0"/>
              </a:rPr>
              <a:t>It</a:t>
            </a:r>
            <a:r>
              <a:rPr lang="zh-CN" altLang="en-US" sz="4000" dirty="0">
                <a:solidFill>
                  <a:srgbClr val="558ED5"/>
                </a:solidFill>
                <a:latin typeface="Comic Sans MS" panose="030F0902030302020204" pitchFamily="66" charset="0"/>
              </a:rPr>
              <a:t> </a:t>
            </a:r>
            <a:r>
              <a:rPr lang="en-US" altLang="zh-CN" sz="4000" dirty="0">
                <a:solidFill>
                  <a:srgbClr val="558ED5"/>
                </a:solidFill>
                <a:latin typeface="Comic Sans MS" panose="030F0902030302020204" pitchFamily="66" charset="0"/>
              </a:rPr>
              <a:t>Correct?</a:t>
            </a:r>
            <a:endParaRPr lang="en-US" sz="4000" dirty="0">
              <a:solidFill>
                <a:srgbClr val="558ED5"/>
              </a:solidFill>
              <a:latin typeface="Comic Sans MS" panose="030F0902030302020204" pitchFamily="66" charset="0"/>
            </a:endParaRPr>
          </a:p>
        </p:txBody>
      </p:sp>
      <p:pic>
        <p:nvPicPr>
          <p:cNvPr id="5" name="图片 4" descr="手机屏幕的截图&#10;&#10;描述已自动生成">
            <a:extLst>
              <a:ext uri="{FF2B5EF4-FFF2-40B4-BE49-F238E27FC236}">
                <a16:creationId xmlns:a16="http://schemas.microsoft.com/office/drawing/2014/main" id="{2C2DC7EA-122C-1047-9808-99B1B0583C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942" y="2426074"/>
            <a:ext cx="7437628" cy="2005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94521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1929" y="593296"/>
            <a:ext cx="7059641" cy="1218638"/>
          </a:xfrm>
        </p:spPr>
        <p:txBody>
          <a:bodyPr>
            <a:normAutofit fontScale="90000"/>
          </a:bodyPr>
          <a:lstStyle/>
          <a:p>
            <a:r>
              <a:rPr lang="en-US" altLang="zh-CN" sz="4000" dirty="0">
                <a:solidFill>
                  <a:srgbClr val="558ED5"/>
                </a:solidFill>
                <a:latin typeface="Comic Sans MS" panose="030F0902030302020204" pitchFamily="66" charset="0"/>
              </a:rPr>
              <a:t>How</a:t>
            </a:r>
            <a:r>
              <a:rPr lang="zh-CN" altLang="en-US" sz="4000" dirty="0">
                <a:solidFill>
                  <a:srgbClr val="558ED5"/>
                </a:solidFill>
                <a:latin typeface="Comic Sans MS" panose="030F0902030302020204" pitchFamily="66" charset="0"/>
              </a:rPr>
              <a:t> </a:t>
            </a:r>
            <a:r>
              <a:rPr lang="en-US" altLang="zh-CN" sz="4000" dirty="0">
                <a:solidFill>
                  <a:srgbClr val="558ED5"/>
                </a:solidFill>
                <a:latin typeface="Comic Sans MS" panose="030F0902030302020204" pitchFamily="66" charset="0"/>
              </a:rPr>
              <a:t>Much</a:t>
            </a:r>
            <a:r>
              <a:rPr lang="zh-CN" altLang="en-US" sz="4000" dirty="0">
                <a:solidFill>
                  <a:srgbClr val="558ED5"/>
                </a:solidFill>
                <a:latin typeface="Comic Sans MS" panose="030F0902030302020204" pitchFamily="66" charset="0"/>
              </a:rPr>
              <a:t> </a:t>
            </a:r>
            <a:r>
              <a:rPr lang="en-US" altLang="zh-CN" sz="4000" dirty="0">
                <a:solidFill>
                  <a:srgbClr val="558ED5"/>
                </a:solidFill>
                <a:latin typeface="Comic Sans MS" panose="030F0902030302020204" pitchFamily="66" charset="0"/>
              </a:rPr>
              <a:t>Time</a:t>
            </a:r>
            <a:r>
              <a:rPr lang="zh-CN" altLang="en-US" sz="4000" dirty="0">
                <a:solidFill>
                  <a:srgbClr val="558ED5"/>
                </a:solidFill>
                <a:latin typeface="Comic Sans MS" panose="030F0902030302020204" pitchFamily="66" charset="0"/>
              </a:rPr>
              <a:t> </a:t>
            </a:r>
            <a:r>
              <a:rPr lang="en-US" altLang="zh-CN" sz="4000" dirty="0">
                <a:solidFill>
                  <a:srgbClr val="558ED5"/>
                </a:solidFill>
                <a:latin typeface="Comic Sans MS" panose="030F0902030302020204" pitchFamily="66" charset="0"/>
              </a:rPr>
              <a:t>Does</a:t>
            </a:r>
            <a:r>
              <a:rPr lang="zh-CN" altLang="en-US" sz="4000" dirty="0">
                <a:solidFill>
                  <a:srgbClr val="558ED5"/>
                </a:solidFill>
                <a:latin typeface="Comic Sans MS" panose="030F0902030302020204" pitchFamily="66" charset="0"/>
              </a:rPr>
              <a:t> </a:t>
            </a:r>
            <a:r>
              <a:rPr lang="en-US" altLang="zh-CN" sz="4000" dirty="0">
                <a:solidFill>
                  <a:srgbClr val="558ED5"/>
                </a:solidFill>
                <a:latin typeface="Comic Sans MS" panose="030F0902030302020204" pitchFamily="66" charset="0"/>
              </a:rPr>
              <a:t>it</a:t>
            </a:r>
            <a:r>
              <a:rPr lang="zh-CN" altLang="en-US" sz="4000" dirty="0">
                <a:solidFill>
                  <a:srgbClr val="558ED5"/>
                </a:solidFill>
                <a:latin typeface="Comic Sans MS" panose="030F0902030302020204" pitchFamily="66" charset="0"/>
              </a:rPr>
              <a:t> </a:t>
            </a:r>
            <a:r>
              <a:rPr lang="en-US" altLang="zh-CN" sz="4000" dirty="0">
                <a:solidFill>
                  <a:srgbClr val="558ED5"/>
                </a:solidFill>
                <a:latin typeface="Comic Sans MS" panose="030F0902030302020204" pitchFamily="66" charset="0"/>
              </a:rPr>
              <a:t>Take?</a:t>
            </a:r>
            <a:endParaRPr lang="en-US" sz="4000" dirty="0">
              <a:solidFill>
                <a:srgbClr val="558ED5"/>
              </a:solidFill>
              <a:latin typeface="Comic Sans MS" panose="030F0902030302020204" pitchFamily="66" charset="0"/>
            </a:endParaRPr>
          </a:p>
        </p:txBody>
      </p:sp>
      <p:pic>
        <p:nvPicPr>
          <p:cNvPr id="5" name="图片 4" descr="手机屏幕的截图&#10;&#10;描述已自动生成">
            <a:extLst>
              <a:ext uri="{FF2B5EF4-FFF2-40B4-BE49-F238E27FC236}">
                <a16:creationId xmlns:a16="http://schemas.microsoft.com/office/drawing/2014/main" id="{2C2DC7EA-122C-1047-9808-99B1B0583C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430" y="1677260"/>
            <a:ext cx="7437628" cy="2005852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2E051AB9-E37F-4E46-A2EF-FFF463D2A725}"/>
              </a:ext>
            </a:extLst>
          </p:cNvPr>
          <p:cNvSpPr txBox="1"/>
          <p:nvPr/>
        </p:nvSpPr>
        <p:spPr>
          <a:xfrm>
            <a:off x="1751277" y="3983836"/>
            <a:ext cx="62132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>
                <a:latin typeface="Comic Sans MS" panose="030F0902030302020204" pitchFamily="66" charset="0"/>
              </a:rPr>
              <a:t>T(n):</a:t>
            </a:r>
            <a:r>
              <a:rPr kumimoji="1" lang="zh-CN" altLang="en-US" sz="2000" dirty="0">
                <a:latin typeface="Comic Sans MS" panose="030F0902030302020204" pitchFamily="66" charset="0"/>
              </a:rPr>
              <a:t>  </a:t>
            </a:r>
            <a:r>
              <a:rPr kumimoji="1" lang="en-US" altLang="zh-CN" sz="2000" dirty="0">
                <a:latin typeface="Comic Sans MS" panose="030F0902030302020204" pitchFamily="66" charset="0"/>
              </a:rPr>
              <a:t>#</a:t>
            </a:r>
            <a:r>
              <a:rPr kumimoji="1" lang="zh-CN" altLang="en-US" sz="2000" dirty="0">
                <a:latin typeface="Comic Sans MS" panose="030F0902030302020204" pitchFamily="66" charset="0"/>
              </a:rPr>
              <a:t> </a:t>
            </a:r>
            <a:r>
              <a:rPr kumimoji="1" lang="en-US" altLang="zh-CN" sz="2000" dirty="0">
                <a:latin typeface="Comic Sans MS" panose="030F0902030302020204" pitchFamily="66" charset="0"/>
              </a:rPr>
              <a:t>of</a:t>
            </a:r>
            <a:r>
              <a:rPr kumimoji="1" lang="zh-CN" altLang="en-US" sz="2000" dirty="0">
                <a:latin typeface="Comic Sans MS" panose="030F0902030302020204" pitchFamily="66" charset="0"/>
              </a:rPr>
              <a:t> </a:t>
            </a:r>
            <a:r>
              <a:rPr kumimoji="1" lang="en-US" altLang="zh-CN" sz="2000" dirty="0">
                <a:latin typeface="Comic Sans MS" panose="030F0902030302020204" pitchFamily="66" charset="0"/>
              </a:rPr>
              <a:t>computer</a:t>
            </a:r>
            <a:r>
              <a:rPr kumimoji="1" lang="zh-CN" altLang="en-US" sz="2000" dirty="0">
                <a:latin typeface="Comic Sans MS" panose="030F0902030302020204" pitchFamily="66" charset="0"/>
              </a:rPr>
              <a:t> </a:t>
            </a:r>
            <a:r>
              <a:rPr kumimoji="1" lang="en-US" altLang="zh-CN" sz="2000" dirty="0">
                <a:latin typeface="Comic Sans MS" panose="030F0902030302020204" pitchFamily="66" charset="0"/>
              </a:rPr>
              <a:t>steps</a:t>
            </a:r>
            <a:r>
              <a:rPr kumimoji="1" lang="zh-CN" altLang="en-US" sz="2000" dirty="0">
                <a:latin typeface="Comic Sans MS" panose="030F0902030302020204" pitchFamily="66" charset="0"/>
              </a:rPr>
              <a:t> </a:t>
            </a:r>
            <a:r>
              <a:rPr kumimoji="1" lang="en-US" altLang="zh-CN" sz="2000" dirty="0">
                <a:latin typeface="Comic Sans MS" panose="030F0902030302020204" pitchFamily="66" charset="0"/>
              </a:rPr>
              <a:t>to</a:t>
            </a:r>
            <a:r>
              <a:rPr kumimoji="1" lang="zh-CN" altLang="en-US" sz="2000" dirty="0">
                <a:latin typeface="Comic Sans MS" panose="030F0902030302020204" pitchFamily="66" charset="0"/>
              </a:rPr>
              <a:t> </a:t>
            </a:r>
            <a:r>
              <a:rPr kumimoji="1" lang="en-US" altLang="zh-CN" sz="2000" dirty="0">
                <a:latin typeface="Comic Sans MS" panose="030F0902030302020204" pitchFamily="66" charset="0"/>
              </a:rPr>
              <a:t>compute</a:t>
            </a:r>
            <a:r>
              <a:rPr kumimoji="1" lang="zh-CN" altLang="en-US" sz="2000" dirty="0">
                <a:latin typeface="Comic Sans MS" panose="030F0902030302020204" pitchFamily="66" charset="0"/>
              </a:rPr>
              <a:t> </a:t>
            </a:r>
            <a:r>
              <a:rPr kumimoji="1" lang="en-US" altLang="zh-CN" sz="2000" dirty="0">
                <a:latin typeface="Comic Sans MS" panose="030F0902030302020204" pitchFamily="66" charset="0"/>
              </a:rPr>
              <a:t>fib1(n)</a:t>
            </a:r>
            <a:endParaRPr kumimoji="1" lang="zh-CN" altLang="en-US" sz="2000" dirty="0">
              <a:latin typeface="Comic Sans MS" panose="030F0902030302020204" pitchFamily="66" charset="0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09EC5DE2-1A7D-7249-9A9D-5D9DAD3BF1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0315" y="4993549"/>
            <a:ext cx="4610100" cy="6096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A687A347-CFB5-6B42-8BF2-EF9F5FEF8C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67263" y="4572458"/>
            <a:ext cx="2362200" cy="508000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F3404E5C-78F1-FF43-A8F3-FCB5F30D6399}"/>
              </a:ext>
            </a:extLst>
          </p:cNvPr>
          <p:cNvSpPr txBox="1"/>
          <p:nvPr/>
        </p:nvSpPr>
        <p:spPr>
          <a:xfrm>
            <a:off x="3315243" y="5822439"/>
            <a:ext cx="20681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rgbClr val="C00000"/>
                </a:solidFill>
                <a:latin typeface="Comic Sans MS" panose="030F0902030302020204" pitchFamily="66" charset="0"/>
              </a:rPr>
              <a:t>Exponential in n</a:t>
            </a:r>
          </a:p>
        </p:txBody>
      </p:sp>
    </p:spTree>
    <p:extLst>
      <p:ext uri="{BB962C8B-B14F-4D97-AF65-F5344CB8AC3E}">
        <p14:creationId xmlns:p14="http://schemas.microsoft.com/office/powerpoint/2010/main" val="2940528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5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1929" y="593296"/>
            <a:ext cx="7059641" cy="1218638"/>
          </a:xfrm>
        </p:spPr>
        <p:txBody>
          <a:bodyPr>
            <a:normAutofit/>
          </a:bodyPr>
          <a:lstStyle/>
          <a:p>
            <a:r>
              <a:rPr lang="en-US" altLang="zh-CN" sz="4000" dirty="0">
                <a:solidFill>
                  <a:srgbClr val="558ED5"/>
                </a:solidFill>
                <a:latin typeface="Comic Sans MS" panose="030F0902030302020204" pitchFamily="66" charset="0"/>
              </a:rPr>
              <a:t>Can</a:t>
            </a:r>
            <a:r>
              <a:rPr lang="zh-CN" altLang="en-US" sz="4000" dirty="0">
                <a:solidFill>
                  <a:srgbClr val="558ED5"/>
                </a:solidFill>
                <a:latin typeface="Comic Sans MS" panose="030F0902030302020204" pitchFamily="66" charset="0"/>
              </a:rPr>
              <a:t> </a:t>
            </a:r>
            <a:r>
              <a:rPr lang="en-US" altLang="zh-CN" sz="4000" dirty="0">
                <a:solidFill>
                  <a:srgbClr val="558ED5"/>
                </a:solidFill>
                <a:latin typeface="Comic Sans MS" panose="030F0902030302020204" pitchFamily="66" charset="0"/>
              </a:rPr>
              <a:t>We</a:t>
            </a:r>
            <a:r>
              <a:rPr lang="zh-CN" altLang="en-US" sz="4000" dirty="0">
                <a:solidFill>
                  <a:srgbClr val="558ED5"/>
                </a:solidFill>
                <a:latin typeface="Comic Sans MS" panose="030F0902030302020204" pitchFamily="66" charset="0"/>
              </a:rPr>
              <a:t> </a:t>
            </a:r>
            <a:r>
              <a:rPr lang="en-US" altLang="zh-CN" sz="4000" dirty="0">
                <a:solidFill>
                  <a:srgbClr val="558ED5"/>
                </a:solidFill>
                <a:latin typeface="Comic Sans MS" panose="030F0902030302020204" pitchFamily="66" charset="0"/>
              </a:rPr>
              <a:t>Do</a:t>
            </a:r>
            <a:r>
              <a:rPr lang="zh-CN" altLang="en-US" sz="4000" dirty="0">
                <a:solidFill>
                  <a:srgbClr val="558ED5"/>
                </a:solidFill>
                <a:latin typeface="Comic Sans MS" panose="030F0902030302020204" pitchFamily="66" charset="0"/>
              </a:rPr>
              <a:t> </a:t>
            </a:r>
            <a:r>
              <a:rPr lang="en-US" altLang="zh-CN" sz="4000" dirty="0">
                <a:solidFill>
                  <a:srgbClr val="558ED5"/>
                </a:solidFill>
                <a:latin typeface="Comic Sans MS" panose="030F0902030302020204" pitchFamily="66" charset="0"/>
              </a:rPr>
              <a:t>Better?</a:t>
            </a:r>
            <a:endParaRPr lang="en-US" sz="4000" dirty="0">
              <a:solidFill>
                <a:srgbClr val="558ED5"/>
              </a:solidFill>
              <a:latin typeface="Comic Sans MS" panose="030F0902030302020204" pitchFamily="66" charset="0"/>
            </a:endParaRPr>
          </a:p>
        </p:txBody>
      </p:sp>
      <p:pic>
        <p:nvPicPr>
          <p:cNvPr id="6" name="图片 5" descr="图片包含 游戏机, 船&#10;&#10;描述已自动生成">
            <a:extLst>
              <a:ext uri="{FF2B5EF4-FFF2-40B4-BE49-F238E27FC236}">
                <a16:creationId xmlns:a16="http://schemas.microsoft.com/office/drawing/2014/main" id="{FF9C3E30-3929-A44F-86A9-36EEAFD09B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8861" y="1722664"/>
            <a:ext cx="6333210" cy="3412672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DE6B3CD8-02C4-FC4A-A446-388B88BA4D5A}"/>
              </a:ext>
            </a:extLst>
          </p:cNvPr>
          <p:cNvSpPr/>
          <p:nvPr/>
        </p:nvSpPr>
        <p:spPr>
          <a:xfrm>
            <a:off x="2793308" y="5309617"/>
            <a:ext cx="407034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solidFill>
                  <a:srgbClr val="C00000"/>
                </a:solidFill>
                <a:latin typeface="Comic Sans MS" panose="030F0902030302020204" pitchFamily="66" charset="0"/>
              </a:rPr>
              <a:t>many computations are repeated</a:t>
            </a:r>
            <a:endParaRPr lang="en-US" altLang="zh-CN" sz="2000" dirty="0">
              <a:solidFill>
                <a:srgbClr val="C00000"/>
              </a:solidFill>
              <a:effectLst/>
              <a:latin typeface="Comic Sans MS" panose="030F0902030302020204" pitchFamily="66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7DEFD7A-4AB2-2047-8805-E3AF6E6AF436}"/>
              </a:ext>
            </a:extLst>
          </p:cNvPr>
          <p:cNvSpPr/>
          <p:nvPr/>
        </p:nvSpPr>
        <p:spPr>
          <a:xfrm>
            <a:off x="2908496" y="5709727"/>
            <a:ext cx="385394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solidFill>
                  <a:srgbClr val="00B050"/>
                </a:solidFill>
                <a:latin typeface="Comic Sans MS" panose="030F0902030302020204" pitchFamily="66" charset="0"/>
              </a:rPr>
              <a:t>store the intermediate results</a:t>
            </a:r>
            <a:endParaRPr lang="en-US" altLang="zh-CN" sz="2000" dirty="0">
              <a:solidFill>
                <a:srgbClr val="00B050"/>
              </a:solidFill>
              <a:effectLst/>
              <a:latin typeface="Comic Sans MS" panose="030F09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7446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1929" y="593296"/>
            <a:ext cx="7059641" cy="1218638"/>
          </a:xfrm>
        </p:spPr>
        <p:txBody>
          <a:bodyPr>
            <a:normAutofit/>
          </a:bodyPr>
          <a:lstStyle/>
          <a:p>
            <a:r>
              <a:rPr lang="en-US" altLang="zh-CN" sz="4000" dirty="0">
                <a:solidFill>
                  <a:srgbClr val="558ED5"/>
                </a:solidFill>
                <a:latin typeface="Comic Sans MS" panose="030F0902030302020204" pitchFamily="66" charset="0"/>
              </a:rPr>
              <a:t>Attempt</a:t>
            </a:r>
            <a:r>
              <a:rPr lang="zh-CN" altLang="en-US" sz="4000" dirty="0">
                <a:solidFill>
                  <a:srgbClr val="558ED5"/>
                </a:solidFill>
                <a:latin typeface="Comic Sans MS" panose="030F0902030302020204" pitchFamily="66" charset="0"/>
              </a:rPr>
              <a:t> </a:t>
            </a:r>
            <a:r>
              <a:rPr lang="en-US" altLang="zh-CN" sz="4000" dirty="0">
                <a:solidFill>
                  <a:srgbClr val="558ED5"/>
                </a:solidFill>
                <a:latin typeface="Comic Sans MS" panose="030F0902030302020204" pitchFamily="66" charset="0"/>
              </a:rPr>
              <a:t>2</a:t>
            </a:r>
            <a:endParaRPr lang="en-US" sz="4000" dirty="0">
              <a:solidFill>
                <a:srgbClr val="558ED5"/>
              </a:solidFill>
              <a:latin typeface="Comic Sans MS" panose="030F0902030302020204" pitchFamily="66" charset="0"/>
            </a:endParaRPr>
          </a:p>
        </p:txBody>
      </p:sp>
      <p:pic>
        <p:nvPicPr>
          <p:cNvPr id="4" name="图片 3" descr="手机屏幕的截图&#10;&#10;描述已自动生成">
            <a:extLst>
              <a:ext uri="{FF2B5EF4-FFF2-40B4-BE49-F238E27FC236}">
                <a16:creationId xmlns:a16="http://schemas.microsoft.com/office/drawing/2014/main" id="{0A8498D0-D25A-D243-A3CF-9C17B73952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1416" y="2106783"/>
            <a:ext cx="6040665" cy="3156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92054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1929" y="593296"/>
            <a:ext cx="7059641" cy="1218638"/>
          </a:xfrm>
        </p:spPr>
        <p:txBody>
          <a:bodyPr>
            <a:normAutofit/>
          </a:bodyPr>
          <a:lstStyle/>
          <a:p>
            <a:r>
              <a:rPr lang="en-US" altLang="zh-CN" sz="4000" dirty="0">
                <a:solidFill>
                  <a:srgbClr val="558ED5"/>
                </a:solidFill>
                <a:latin typeface="Comic Sans MS" panose="030F0902030302020204" pitchFamily="66" charset="0"/>
              </a:rPr>
              <a:t>Is</a:t>
            </a:r>
            <a:r>
              <a:rPr lang="zh-CN" altLang="en-US" sz="4000" dirty="0">
                <a:solidFill>
                  <a:srgbClr val="558ED5"/>
                </a:solidFill>
                <a:latin typeface="Comic Sans MS" panose="030F0902030302020204" pitchFamily="66" charset="0"/>
              </a:rPr>
              <a:t> </a:t>
            </a:r>
            <a:r>
              <a:rPr lang="en-US" altLang="zh-CN" sz="4000" dirty="0">
                <a:solidFill>
                  <a:srgbClr val="558ED5"/>
                </a:solidFill>
                <a:latin typeface="Comic Sans MS" panose="030F0902030302020204" pitchFamily="66" charset="0"/>
              </a:rPr>
              <a:t>It</a:t>
            </a:r>
            <a:r>
              <a:rPr lang="zh-CN" altLang="en-US" sz="4000" dirty="0">
                <a:solidFill>
                  <a:srgbClr val="558ED5"/>
                </a:solidFill>
                <a:latin typeface="Comic Sans MS" panose="030F0902030302020204" pitchFamily="66" charset="0"/>
              </a:rPr>
              <a:t> </a:t>
            </a:r>
            <a:r>
              <a:rPr lang="en-US" altLang="zh-CN" sz="4000" dirty="0">
                <a:solidFill>
                  <a:srgbClr val="558ED5"/>
                </a:solidFill>
                <a:latin typeface="Comic Sans MS" panose="030F0902030302020204" pitchFamily="66" charset="0"/>
              </a:rPr>
              <a:t>Correct?</a:t>
            </a:r>
            <a:endParaRPr lang="en-US" sz="4000" dirty="0">
              <a:solidFill>
                <a:srgbClr val="558ED5"/>
              </a:solidFill>
              <a:latin typeface="Comic Sans MS" panose="030F0902030302020204" pitchFamily="66" charset="0"/>
            </a:endParaRPr>
          </a:p>
        </p:txBody>
      </p:sp>
      <p:pic>
        <p:nvPicPr>
          <p:cNvPr id="4" name="图片 3" descr="手机屏幕的截图&#10;&#10;描述已自动生成">
            <a:extLst>
              <a:ext uri="{FF2B5EF4-FFF2-40B4-BE49-F238E27FC236}">
                <a16:creationId xmlns:a16="http://schemas.microsoft.com/office/drawing/2014/main" id="{0A8498D0-D25A-D243-A3CF-9C17B73952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1416" y="2106783"/>
            <a:ext cx="6040665" cy="3156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83283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1929" y="593296"/>
            <a:ext cx="7059641" cy="1218638"/>
          </a:xfrm>
        </p:spPr>
        <p:txBody>
          <a:bodyPr>
            <a:normAutofit fontScale="90000"/>
          </a:bodyPr>
          <a:lstStyle/>
          <a:p>
            <a:r>
              <a:rPr lang="en-US" altLang="zh-CN" sz="4000" dirty="0">
                <a:solidFill>
                  <a:srgbClr val="558ED5"/>
                </a:solidFill>
                <a:latin typeface="Comic Sans MS" panose="030F0902030302020204" pitchFamily="66" charset="0"/>
              </a:rPr>
              <a:t>How</a:t>
            </a:r>
            <a:r>
              <a:rPr lang="zh-CN" altLang="en-US" sz="4000" dirty="0">
                <a:solidFill>
                  <a:srgbClr val="558ED5"/>
                </a:solidFill>
                <a:latin typeface="Comic Sans MS" panose="030F0902030302020204" pitchFamily="66" charset="0"/>
              </a:rPr>
              <a:t> </a:t>
            </a:r>
            <a:r>
              <a:rPr lang="en-US" altLang="zh-CN" sz="4000" dirty="0">
                <a:solidFill>
                  <a:srgbClr val="558ED5"/>
                </a:solidFill>
                <a:latin typeface="Comic Sans MS" panose="030F0902030302020204" pitchFamily="66" charset="0"/>
              </a:rPr>
              <a:t>Much</a:t>
            </a:r>
            <a:r>
              <a:rPr lang="zh-CN" altLang="en-US" sz="4000" dirty="0">
                <a:solidFill>
                  <a:srgbClr val="558ED5"/>
                </a:solidFill>
                <a:latin typeface="Comic Sans MS" panose="030F0902030302020204" pitchFamily="66" charset="0"/>
              </a:rPr>
              <a:t> </a:t>
            </a:r>
            <a:r>
              <a:rPr lang="en-US" altLang="zh-CN" sz="4000" dirty="0">
                <a:solidFill>
                  <a:srgbClr val="558ED5"/>
                </a:solidFill>
                <a:latin typeface="Comic Sans MS" panose="030F0902030302020204" pitchFamily="66" charset="0"/>
              </a:rPr>
              <a:t>Time</a:t>
            </a:r>
            <a:r>
              <a:rPr lang="zh-CN" altLang="en-US" sz="4000" dirty="0">
                <a:solidFill>
                  <a:srgbClr val="558ED5"/>
                </a:solidFill>
                <a:latin typeface="Comic Sans MS" panose="030F0902030302020204" pitchFamily="66" charset="0"/>
              </a:rPr>
              <a:t> </a:t>
            </a:r>
            <a:r>
              <a:rPr lang="en-US" altLang="zh-CN" sz="4000" dirty="0">
                <a:solidFill>
                  <a:srgbClr val="558ED5"/>
                </a:solidFill>
                <a:latin typeface="Comic Sans MS" panose="030F0902030302020204" pitchFamily="66" charset="0"/>
              </a:rPr>
              <a:t>Does</a:t>
            </a:r>
            <a:r>
              <a:rPr lang="zh-CN" altLang="en-US" sz="4000" dirty="0">
                <a:solidFill>
                  <a:srgbClr val="558ED5"/>
                </a:solidFill>
                <a:latin typeface="Comic Sans MS" panose="030F0902030302020204" pitchFamily="66" charset="0"/>
              </a:rPr>
              <a:t> </a:t>
            </a:r>
            <a:r>
              <a:rPr lang="en-US" altLang="zh-CN" sz="4000" dirty="0">
                <a:solidFill>
                  <a:srgbClr val="558ED5"/>
                </a:solidFill>
                <a:latin typeface="Comic Sans MS" panose="030F0902030302020204" pitchFamily="66" charset="0"/>
              </a:rPr>
              <a:t>it</a:t>
            </a:r>
            <a:r>
              <a:rPr lang="zh-CN" altLang="en-US" sz="4000" dirty="0">
                <a:solidFill>
                  <a:srgbClr val="558ED5"/>
                </a:solidFill>
                <a:latin typeface="Comic Sans MS" panose="030F0902030302020204" pitchFamily="66" charset="0"/>
              </a:rPr>
              <a:t> </a:t>
            </a:r>
            <a:r>
              <a:rPr lang="en-US" altLang="zh-CN" sz="4000" dirty="0">
                <a:solidFill>
                  <a:srgbClr val="558ED5"/>
                </a:solidFill>
                <a:latin typeface="Comic Sans MS" panose="030F0902030302020204" pitchFamily="66" charset="0"/>
              </a:rPr>
              <a:t>Take?</a:t>
            </a:r>
            <a:endParaRPr lang="en-US" sz="4000" dirty="0">
              <a:solidFill>
                <a:srgbClr val="558ED5"/>
              </a:solidFill>
              <a:latin typeface="Comic Sans MS" panose="030F0902030302020204" pitchFamily="66" charset="0"/>
            </a:endParaRPr>
          </a:p>
        </p:txBody>
      </p:sp>
      <p:pic>
        <p:nvPicPr>
          <p:cNvPr id="4" name="图片 3" descr="手机屏幕的截图&#10;&#10;描述已自动生成">
            <a:extLst>
              <a:ext uri="{FF2B5EF4-FFF2-40B4-BE49-F238E27FC236}">
                <a16:creationId xmlns:a16="http://schemas.microsoft.com/office/drawing/2014/main" id="{0A8498D0-D25A-D243-A3CF-9C17B73952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1416" y="2106783"/>
            <a:ext cx="6040665" cy="3156999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00783D85-F2CE-004D-9C3C-76D9421AAB8A}"/>
              </a:ext>
            </a:extLst>
          </p:cNvPr>
          <p:cNvSpPr/>
          <p:nvPr/>
        </p:nvSpPr>
        <p:spPr>
          <a:xfrm>
            <a:off x="3586413" y="5358576"/>
            <a:ext cx="150073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solidFill>
                  <a:srgbClr val="00B050"/>
                </a:solidFill>
                <a:effectLst/>
                <a:latin typeface="Comic Sans MS" panose="030F0902030302020204" pitchFamily="66" charset="0"/>
              </a:rPr>
              <a:t>L</a:t>
            </a:r>
            <a:r>
              <a:rPr lang="en-US" altLang="zh-CN" sz="2000" dirty="0">
                <a:solidFill>
                  <a:srgbClr val="00B050"/>
                </a:solidFill>
                <a:latin typeface="Comic Sans MS" panose="030F0902030302020204" pitchFamily="66" charset="0"/>
              </a:rPr>
              <a:t>inear</a:t>
            </a:r>
            <a:r>
              <a:rPr lang="zh-CN" altLang="en-US" sz="2000" dirty="0">
                <a:solidFill>
                  <a:srgbClr val="00B050"/>
                </a:solidFill>
                <a:latin typeface="Comic Sans MS" panose="030F0902030302020204" pitchFamily="66" charset="0"/>
              </a:rPr>
              <a:t> </a:t>
            </a:r>
            <a:r>
              <a:rPr lang="en-US" altLang="zh-CN" sz="2000" dirty="0">
                <a:solidFill>
                  <a:srgbClr val="00B050"/>
                </a:solidFill>
                <a:latin typeface="Comic Sans MS" panose="030F0902030302020204" pitchFamily="66" charset="0"/>
              </a:rPr>
              <a:t>in</a:t>
            </a:r>
            <a:r>
              <a:rPr lang="zh-CN" altLang="en-US" sz="2000" dirty="0">
                <a:solidFill>
                  <a:srgbClr val="00B050"/>
                </a:solidFill>
                <a:latin typeface="Comic Sans MS" panose="030F0902030302020204" pitchFamily="66" charset="0"/>
              </a:rPr>
              <a:t>  </a:t>
            </a:r>
            <a:r>
              <a:rPr lang="en-US" altLang="zh-CN" sz="2000" dirty="0">
                <a:solidFill>
                  <a:srgbClr val="00B050"/>
                </a:solidFill>
                <a:latin typeface="Comic Sans MS" panose="030F0902030302020204" pitchFamily="66" charset="0"/>
              </a:rPr>
              <a:t>n</a:t>
            </a:r>
            <a:endParaRPr lang="en-US" altLang="zh-CN" sz="2000" dirty="0">
              <a:solidFill>
                <a:srgbClr val="00B050"/>
              </a:solidFill>
              <a:effectLst/>
              <a:latin typeface="Comic Sans MS" panose="030F09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0181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图片包含 花&#10;&#10;描述已自动生成">
            <a:extLst>
              <a:ext uri="{FF2B5EF4-FFF2-40B4-BE49-F238E27FC236}">
                <a16:creationId xmlns:a16="http://schemas.microsoft.com/office/drawing/2014/main" id="{1D7D5F58-28E4-4F4F-AA25-DA3D8AF476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2053" y="82224"/>
            <a:ext cx="5719154" cy="6700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924565"/>
      </p:ext>
    </p:extLst>
  </p:cSld>
  <p:clrMapOvr>
    <a:masterClrMapping/>
  </p:clrMapOvr>
  <p:transition spd="slow" advClick="0">
    <p:cut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1929" y="593296"/>
            <a:ext cx="7059641" cy="1218638"/>
          </a:xfrm>
        </p:spPr>
        <p:txBody>
          <a:bodyPr>
            <a:normAutofit/>
          </a:bodyPr>
          <a:lstStyle/>
          <a:p>
            <a:r>
              <a:rPr lang="en-US" altLang="zh-CN" sz="4000" dirty="0">
                <a:solidFill>
                  <a:srgbClr val="558ED5"/>
                </a:solidFill>
                <a:latin typeface="Comic Sans MS" panose="030F0902030302020204" pitchFamily="66" charset="0"/>
              </a:rPr>
              <a:t>Can</a:t>
            </a:r>
            <a:r>
              <a:rPr lang="zh-CN" altLang="en-US" sz="4000" dirty="0">
                <a:solidFill>
                  <a:srgbClr val="558ED5"/>
                </a:solidFill>
                <a:latin typeface="Comic Sans MS" panose="030F0902030302020204" pitchFamily="66" charset="0"/>
              </a:rPr>
              <a:t> </a:t>
            </a:r>
            <a:r>
              <a:rPr lang="en-US" altLang="zh-CN" sz="4000" dirty="0">
                <a:solidFill>
                  <a:srgbClr val="558ED5"/>
                </a:solidFill>
                <a:latin typeface="Comic Sans MS" panose="030F0902030302020204" pitchFamily="66" charset="0"/>
              </a:rPr>
              <a:t>We</a:t>
            </a:r>
            <a:r>
              <a:rPr lang="zh-CN" altLang="en-US" sz="4000" dirty="0">
                <a:solidFill>
                  <a:srgbClr val="558ED5"/>
                </a:solidFill>
                <a:latin typeface="Comic Sans MS" panose="030F0902030302020204" pitchFamily="66" charset="0"/>
              </a:rPr>
              <a:t> </a:t>
            </a:r>
            <a:r>
              <a:rPr lang="en-US" altLang="zh-CN" sz="4000" dirty="0">
                <a:solidFill>
                  <a:srgbClr val="558ED5"/>
                </a:solidFill>
                <a:latin typeface="Comic Sans MS" panose="030F0902030302020204" pitchFamily="66" charset="0"/>
              </a:rPr>
              <a:t>Even</a:t>
            </a:r>
            <a:r>
              <a:rPr lang="zh-CN" altLang="en-US" sz="4000" dirty="0">
                <a:solidFill>
                  <a:srgbClr val="558ED5"/>
                </a:solidFill>
                <a:latin typeface="Comic Sans MS" panose="030F0902030302020204" pitchFamily="66" charset="0"/>
              </a:rPr>
              <a:t> </a:t>
            </a:r>
            <a:r>
              <a:rPr lang="en-US" altLang="zh-CN" sz="4000" dirty="0">
                <a:solidFill>
                  <a:srgbClr val="558ED5"/>
                </a:solidFill>
                <a:latin typeface="Comic Sans MS" panose="030F0902030302020204" pitchFamily="66" charset="0"/>
              </a:rPr>
              <a:t>Do</a:t>
            </a:r>
            <a:r>
              <a:rPr lang="zh-CN" altLang="en-US" sz="4000" dirty="0">
                <a:solidFill>
                  <a:srgbClr val="558ED5"/>
                </a:solidFill>
                <a:latin typeface="Comic Sans MS" panose="030F0902030302020204" pitchFamily="66" charset="0"/>
              </a:rPr>
              <a:t> </a:t>
            </a:r>
            <a:r>
              <a:rPr lang="en-US" altLang="zh-CN" sz="4000" dirty="0">
                <a:solidFill>
                  <a:srgbClr val="558ED5"/>
                </a:solidFill>
                <a:latin typeface="Comic Sans MS" panose="030F0902030302020204" pitchFamily="66" charset="0"/>
              </a:rPr>
              <a:t>better?</a:t>
            </a:r>
            <a:endParaRPr lang="en-US" sz="4000" dirty="0">
              <a:solidFill>
                <a:srgbClr val="558ED5"/>
              </a:solidFill>
              <a:latin typeface="Comic Sans MS" panose="030F0902030302020204" pitchFamily="66" charset="0"/>
            </a:endParaRPr>
          </a:p>
        </p:txBody>
      </p:sp>
      <p:pic>
        <p:nvPicPr>
          <p:cNvPr id="4" name="图片 3" descr="手机屏幕的截图&#10;&#10;描述已自动生成">
            <a:extLst>
              <a:ext uri="{FF2B5EF4-FFF2-40B4-BE49-F238E27FC236}">
                <a16:creationId xmlns:a16="http://schemas.microsoft.com/office/drawing/2014/main" id="{0A8498D0-D25A-D243-A3CF-9C17B73952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1416" y="2106783"/>
            <a:ext cx="6040665" cy="315699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A3DA1970-40DA-094A-A036-9CB68E9FEED6}"/>
              </a:ext>
            </a:extLst>
          </p:cNvPr>
          <p:cNvSpPr txBox="1">
            <a:spLocks/>
          </p:cNvSpPr>
          <p:nvPr/>
        </p:nvSpPr>
        <p:spPr>
          <a:xfrm>
            <a:off x="2076872" y="5558631"/>
            <a:ext cx="5189752" cy="5804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500" dirty="0">
                <a:solidFill>
                  <a:srgbClr val="00B050"/>
                </a:solidFill>
                <a:latin typeface="Comic Sans MS" panose="030F0902030302020204" pitchFamily="66" charset="0"/>
              </a:rPr>
              <a:t>Indeed,</a:t>
            </a:r>
            <a:r>
              <a:rPr lang="zh-CN" altLang="en-US" sz="2500" dirty="0">
                <a:solidFill>
                  <a:srgbClr val="00B050"/>
                </a:solidFill>
                <a:latin typeface="Comic Sans MS" panose="030F0902030302020204" pitchFamily="66" charset="0"/>
              </a:rPr>
              <a:t> </a:t>
            </a:r>
            <a:r>
              <a:rPr lang="en-US" altLang="zh-CN" sz="2500" dirty="0">
                <a:solidFill>
                  <a:srgbClr val="00B050"/>
                </a:solidFill>
                <a:latin typeface="Comic Sans MS" panose="030F0902030302020204" pitchFamily="66" charset="0"/>
              </a:rPr>
              <a:t>we</a:t>
            </a:r>
            <a:r>
              <a:rPr lang="zh-CN" altLang="en-US" sz="2500" dirty="0">
                <a:solidFill>
                  <a:srgbClr val="00B050"/>
                </a:solidFill>
                <a:latin typeface="Comic Sans MS" panose="030F0902030302020204" pitchFamily="66" charset="0"/>
              </a:rPr>
              <a:t> </a:t>
            </a:r>
            <a:r>
              <a:rPr lang="en-US" altLang="zh-CN" sz="2500" dirty="0">
                <a:solidFill>
                  <a:srgbClr val="00B050"/>
                </a:solidFill>
                <a:latin typeface="Comic Sans MS" panose="030F0902030302020204" pitchFamily="66" charset="0"/>
              </a:rPr>
              <a:t>can.</a:t>
            </a:r>
            <a:r>
              <a:rPr lang="zh-CN" altLang="en-US" sz="2500" dirty="0">
                <a:solidFill>
                  <a:srgbClr val="00B050"/>
                </a:solidFill>
                <a:latin typeface="Comic Sans MS" panose="030F0902030302020204" pitchFamily="66" charset="0"/>
              </a:rPr>
              <a:t> </a:t>
            </a:r>
            <a:r>
              <a:rPr lang="en-US" altLang="zh-CN" sz="2500" dirty="0">
                <a:solidFill>
                  <a:srgbClr val="00B050"/>
                </a:solidFill>
                <a:latin typeface="Comic Sans MS" panose="030F0902030302020204" pitchFamily="66" charset="0"/>
              </a:rPr>
              <a:t>See</a:t>
            </a:r>
            <a:r>
              <a:rPr lang="zh-CN" altLang="en-US" sz="2500" dirty="0">
                <a:solidFill>
                  <a:srgbClr val="00B050"/>
                </a:solidFill>
                <a:latin typeface="Comic Sans MS" panose="030F0902030302020204" pitchFamily="66" charset="0"/>
              </a:rPr>
              <a:t> </a:t>
            </a:r>
            <a:r>
              <a:rPr lang="en-US" altLang="zh-CN" sz="2500" dirty="0">
                <a:solidFill>
                  <a:srgbClr val="00B050"/>
                </a:solidFill>
                <a:latin typeface="Comic Sans MS" panose="030F0902030302020204" pitchFamily="66" charset="0"/>
              </a:rPr>
              <a:t>Assignment</a:t>
            </a:r>
            <a:r>
              <a:rPr lang="zh-CN" altLang="en-US" sz="2500" dirty="0">
                <a:solidFill>
                  <a:srgbClr val="00B050"/>
                </a:solidFill>
                <a:latin typeface="Comic Sans MS" panose="030F0902030302020204" pitchFamily="66" charset="0"/>
              </a:rPr>
              <a:t> </a:t>
            </a:r>
            <a:r>
              <a:rPr lang="en-US" altLang="zh-CN" sz="2500" dirty="0">
                <a:solidFill>
                  <a:srgbClr val="00B050"/>
                </a:solidFill>
                <a:latin typeface="Comic Sans MS" panose="030F0902030302020204" pitchFamily="66" charset="0"/>
              </a:rPr>
              <a:t>1.</a:t>
            </a:r>
            <a:r>
              <a:rPr lang="zh-CN" altLang="en-US" sz="2500" dirty="0">
                <a:solidFill>
                  <a:srgbClr val="00B050"/>
                </a:solidFill>
                <a:latin typeface="Comic Sans MS" panose="030F0902030302020204" pitchFamily="66" charset="0"/>
              </a:rPr>
              <a:t> </a:t>
            </a:r>
            <a:endParaRPr lang="en-US" sz="2500" dirty="0">
              <a:solidFill>
                <a:srgbClr val="00B050"/>
              </a:solidFill>
              <a:latin typeface="Comic Sans MS" panose="030F09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9123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1929" y="593296"/>
            <a:ext cx="7059641" cy="1218638"/>
          </a:xfrm>
        </p:spPr>
        <p:txBody>
          <a:bodyPr>
            <a:normAutofit/>
          </a:bodyPr>
          <a:lstStyle/>
          <a:p>
            <a:r>
              <a:rPr lang="en-US" altLang="zh-CN" sz="4000" dirty="0">
                <a:solidFill>
                  <a:srgbClr val="558ED5"/>
                </a:solidFill>
                <a:latin typeface="Comic Sans MS" panose="030F0902030302020204" pitchFamily="66" charset="0"/>
              </a:rPr>
              <a:t>Cool</a:t>
            </a:r>
            <a:r>
              <a:rPr lang="zh-CN" altLang="en-US" sz="4000" dirty="0">
                <a:solidFill>
                  <a:srgbClr val="558ED5"/>
                </a:solidFill>
                <a:latin typeface="Comic Sans MS" panose="030F0902030302020204" pitchFamily="66" charset="0"/>
              </a:rPr>
              <a:t> </a:t>
            </a:r>
            <a:r>
              <a:rPr lang="en-US" altLang="zh-CN" sz="4000" dirty="0">
                <a:solidFill>
                  <a:srgbClr val="558ED5"/>
                </a:solidFill>
                <a:latin typeface="Comic Sans MS" panose="030F0902030302020204" pitchFamily="66" charset="0"/>
              </a:rPr>
              <a:t>Down</a:t>
            </a:r>
            <a:endParaRPr lang="en-US" sz="4000" dirty="0">
              <a:solidFill>
                <a:srgbClr val="558ED5"/>
              </a:solidFill>
              <a:latin typeface="Comic Sans MS" panose="030F0902030302020204" pitchFamily="66" charset="0"/>
            </a:endParaRPr>
          </a:p>
        </p:txBody>
      </p:sp>
      <p:pic>
        <p:nvPicPr>
          <p:cNvPr id="5" name="图片 4" descr="图片包含 草, 照片, 前, 花&#10;&#10;描述已自动生成">
            <a:extLst>
              <a:ext uri="{FF2B5EF4-FFF2-40B4-BE49-F238E27FC236}">
                <a16:creationId xmlns:a16="http://schemas.microsoft.com/office/drawing/2014/main" id="{9DD6215D-F574-1C44-9480-1A8732F8D8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929" y="1811934"/>
            <a:ext cx="7146203" cy="4021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858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1929" y="593296"/>
            <a:ext cx="7059641" cy="1218638"/>
          </a:xfrm>
        </p:spPr>
        <p:txBody>
          <a:bodyPr>
            <a:normAutofit/>
          </a:bodyPr>
          <a:lstStyle/>
          <a:p>
            <a:r>
              <a:rPr lang="en-US" altLang="zh-CN" sz="4000" dirty="0">
                <a:solidFill>
                  <a:srgbClr val="558ED5"/>
                </a:solidFill>
                <a:latin typeface="Comic Sans MS" panose="030F0902030302020204" pitchFamily="66" charset="0"/>
              </a:rPr>
              <a:t>Some</a:t>
            </a:r>
            <a:r>
              <a:rPr lang="zh-CN" altLang="en-US" sz="4000" dirty="0">
                <a:solidFill>
                  <a:srgbClr val="558ED5"/>
                </a:solidFill>
                <a:latin typeface="Comic Sans MS" panose="030F0902030302020204" pitchFamily="66" charset="0"/>
              </a:rPr>
              <a:t> </a:t>
            </a:r>
            <a:r>
              <a:rPr lang="en-US" altLang="zh-CN" sz="4000" dirty="0">
                <a:solidFill>
                  <a:srgbClr val="558ED5"/>
                </a:solidFill>
                <a:latin typeface="Comic Sans MS" panose="030F0902030302020204" pitchFamily="66" charset="0"/>
              </a:rPr>
              <a:t>Take-Away</a:t>
            </a:r>
            <a:r>
              <a:rPr lang="zh-CN" altLang="en-US" sz="4000" dirty="0">
                <a:solidFill>
                  <a:srgbClr val="558ED5"/>
                </a:solidFill>
                <a:latin typeface="Comic Sans MS" panose="030F0902030302020204" pitchFamily="66" charset="0"/>
              </a:rPr>
              <a:t> </a:t>
            </a:r>
            <a:r>
              <a:rPr lang="en-US" altLang="zh-CN" sz="4000" dirty="0">
                <a:solidFill>
                  <a:srgbClr val="558ED5"/>
                </a:solidFill>
                <a:latin typeface="Comic Sans MS" panose="030F0902030302020204" pitchFamily="66" charset="0"/>
              </a:rPr>
              <a:t>Messages</a:t>
            </a:r>
            <a:endParaRPr lang="en-US" sz="4000" dirty="0">
              <a:solidFill>
                <a:srgbClr val="558ED5"/>
              </a:solidFill>
              <a:latin typeface="Comic Sans MS" panose="030F0902030302020204" pitchFamily="66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89A1AAA-AEC6-5543-B82C-4BA7CF8C1901}"/>
              </a:ext>
            </a:extLst>
          </p:cNvPr>
          <p:cNvSpPr/>
          <p:nvPr/>
        </p:nvSpPr>
        <p:spPr>
          <a:xfrm>
            <a:off x="951201" y="2149212"/>
            <a:ext cx="708614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>
                <a:latin typeface="Comic Sans MS" panose="030F0902030302020204" pitchFamily="66" charset="0"/>
              </a:rPr>
              <a:t>Three</a:t>
            </a:r>
            <a:r>
              <a:rPr lang="zh-CN" altLang="en-US" sz="2000" dirty="0">
                <a:latin typeface="Comic Sans MS" panose="030F0902030302020204" pitchFamily="66" charset="0"/>
              </a:rPr>
              <a:t> </a:t>
            </a:r>
            <a:r>
              <a:rPr lang="en-US" altLang="zh-CN" sz="2000" dirty="0">
                <a:latin typeface="Comic Sans MS" panose="030F0902030302020204" pitchFamily="66" charset="0"/>
              </a:rPr>
              <a:t>questions</a:t>
            </a:r>
            <a:r>
              <a:rPr lang="zh-CN" altLang="en-US" sz="2000" dirty="0">
                <a:latin typeface="Comic Sans MS" panose="030F0902030302020204" pitchFamily="66" charset="0"/>
              </a:rPr>
              <a:t> </a:t>
            </a:r>
            <a:r>
              <a:rPr lang="en-US" altLang="zh-CN" sz="2000" dirty="0">
                <a:latin typeface="Comic Sans MS" panose="030F0902030302020204" pitchFamily="66" charset="0"/>
              </a:rPr>
              <a:t>for</a:t>
            </a:r>
            <a:r>
              <a:rPr lang="zh-CN" altLang="en-US" sz="2000" dirty="0">
                <a:latin typeface="Comic Sans MS" panose="030F0902030302020204" pitchFamily="66" charset="0"/>
              </a:rPr>
              <a:t> </a:t>
            </a:r>
            <a:r>
              <a:rPr lang="en-US" altLang="zh-CN" sz="2000" dirty="0">
                <a:latin typeface="Comic Sans MS" panose="030F0902030302020204" pitchFamily="66" charset="0"/>
              </a:rPr>
              <a:t>algorithms</a:t>
            </a:r>
            <a:br>
              <a:rPr lang="en-US" altLang="zh-CN" sz="2000" dirty="0">
                <a:latin typeface="Comic Sans MS" panose="030F0902030302020204" pitchFamily="66" charset="0"/>
              </a:rPr>
            </a:br>
            <a:r>
              <a:rPr lang="en-US" altLang="zh-CN" sz="2000" dirty="0">
                <a:latin typeface="Comic Sans MS" panose="030F0902030302020204" pitchFamily="66" charset="0"/>
              </a:rPr>
              <a:t>(</a:t>
            </a:r>
            <a:r>
              <a:rPr lang="zh-CN" altLang="en-US" sz="2000" dirty="0">
                <a:latin typeface="Comic Sans MS" panose="030F0902030302020204" pitchFamily="66" charset="0"/>
              </a:rPr>
              <a:t>算法灵魂的三大拷问</a:t>
            </a:r>
            <a:r>
              <a:rPr lang="en-US" altLang="zh-CN" sz="2000" dirty="0">
                <a:latin typeface="Comic Sans MS" panose="030F0902030302020204" pitchFamily="66" charset="0"/>
              </a:rPr>
              <a:t>)</a:t>
            </a:r>
            <a:endParaRPr kumimoji="1" lang="en-US" altLang="zh-CN" sz="2000" dirty="0">
              <a:latin typeface="Comic Sans MS" panose="030F0902030302020204" pitchFamily="66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9668EC28-CAC3-664D-B59A-E6457DE179BA}"/>
              </a:ext>
            </a:extLst>
          </p:cNvPr>
          <p:cNvSpPr/>
          <p:nvPr/>
        </p:nvSpPr>
        <p:spPr>
          <a:xfrm>
            <a:off x="951201" y="3429000"/>
            <a:ext cx="744109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>
                <a:solidFill>
                  <a:srgbClr val="000000"/>
                </a:solidFill>
                <a:latin typeface="Comic Sans MS" panose="030F0902030302020204" pitchFamily="66" charset="0"/>
              </a:rPr>
              <a:t>The master teaches the trade, but the perfection of the apprentice’s skill depends on his own efforts</a:t>
            </a:r>
          </a:p>
          <a:p>
            <a:pPr algn="ctr"/>
            <a:r>
              <a:rPr lang="en-US" altLang="zh-CN" sz="2000" dirty="0">
                <a:solidFill>
                  <a:srgbClr val="000000"/>
                </a:solidFill>
                <a:latin typeface="Comic Sans MS" panose="030F0902030302020204" pitchFamily="66" charset="0"/>
              </a:rPr>
              <a:t>(</a:t>
            </a:r>
            <a:r>
              <a:rPr lang="zh-CN" altLang="en-US" sz="2000" dirty="0">
                <a:solidFill>
                  <a:srgbClr val="000000"/>
                </a:solidFill>
                <a:latin typeface="Comic Sans MS" panose="030F0902030302020204" pitchFamily="66" charset="0"/>
              </a:rPr>
              <a:t>师傅领进门，修行在个人</a:t>
            </a:r>
            <a:r>
              <a:rPr lang="en-US" altLang="zh-CN" sz="2000" dirty="0">
                <a:solidFill>
                  <a:srgbClr val="000000"/>
                </a:solidFill>
                <a:latin typeface="Comic Sans MS" panose="030F0902030302020204" pitchFamily="66" charset="0"/>
              </a:rPr>
              <a:t>)</a:t>
            </a:r>
            <a:endParaRPr lang="zh-CN" altLang="en-US" sz="2000" dirty="0">
              <a:latin typeface="Comic Sans MS" panose="030F0902030302020204" pitchFamily="66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DF85E89-48FE-154E-9282-9DED800484ED}"/>
              </a:ext>
            </a:extLst>
          </p:cNvPr>
          <p:cNvSpPr/>
          <p:nvPr/>
        </p:nvSpPr>
        <p:spPr>
          <a:xfrm>
            <a:off x="1141929" y="5066167"/>
            <a:ext cx="708614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2000" dirty="0">
                <a:latin typeface="Comic Sans MS" panose="030F0902030302020204" pitchFamily="66" charset="0"/>
              </a:rPr>
              <a:t>We</a:t>
            </a:r>
            <a:r>
              <a:rPr kumimoji="1" lang="zh-CN" altLang="en-US" sz="2000" dirty="0">
                <a:latin typeface="Comic Sans MS" panose="030F0902030302020204" pitchFamily="66" charset="0"/>
              </a:rPr>
              <a:t> </a:t>
            </a:r>
            <a:r>
              <a:rPr kumimoji="1" lang="en-US" altLang="zh-CN" sz="2000" dirty="0">
                <a:latin typeface="Comic Sans MS" panose="030F0902030302020204" pitchFamily="66" charset="0"/>
              </a:rPr>
              <a:t>hope</a:t>
            </a:r>
            <a:r>
              <a:rPr kumimoji="1" lang="zh-CN" altLang="en-US" sz="2000" dirty="0">
                <a:latin typeface="Comic Sans MS" panose="030F0902030302020204" pitchFamily="66" charset="0"/>
              </a:rPr>
              <a:t> </a:t>
            </a:r>
            <a:r>
              <a:rPr kumimoji="1" lang="en-US" altLang="zh-CN" sz="2000" dirty="0">
                <a:latin typeface="Comic Sans MS" panose="030F0902030302020204" pitchFamily="66" charset="0"/>
              </a:rPr>
              <a:t>all</a:t>
            </a:r>
            <a:r>
              <a:rPr kumimoji="1" lang="zh-CN" altLang="en-US" sz="2000" dirty="0">
                <a:latin typeface="Comic Sans MS" panose="030F0902030302020204" pitchFamily="66" charset="0"/>
              </a:rPr>
              <a:t> </a:t>
            </a:r>
            <a:r>
              <a:rPr kumimoji="1" lang="en-US" altLang="zh-CN" sz="2000" dirty="0">
                <a:latin typeface="Comic Sans MS" panose="030F0902030302020204" pitchFamily="66" charset="0"/>
              </a:rPr>
              <a:t>of</a:t>
            </a:r>
            <a:r>
              <a:rPr kumimoji="1" lang="zh-CN" altLang="en-US" sz="2000" dirty="0">
                <a:latin typeface="Comic Sans MS" panose="030F0902030302020204" pitchFamily="66" charset="0"/>
              </a:rPr>
              <a:t> </a:t>
            </a:r>
            <a:r>
              <a:rPr kumimoji="1" lang="en-US" altLang="zh-CN" sz="2000" dirty="0">
                <a:latin typeface="Comic Sans MS" panose="030F0902030302020204" pitchFamily="66" charset="0"/>
              </a:rPr>
              <a:t>you</a:t>
            </a:r>
            <a:r>
              <a:rPr kumimoji="1" lang="zh-CN" altLang="en-US" sz="2000" dirty="0">
                <a:latin typeface="Comic Sans MS" panose="030F0902030302020204" pitchFamily="66" charset="0"/>
              </a:rPr>
              <a:t> </a:t>
            </a:r>
            <a:r>
              <a:rPr kumimoji="1" lang="en-US" altLang="zh-CN" sz="2000" dirty="0">
                <a:latin typeface="Comic Sans MS" panose="030F0902030302020204" pitchFamily="66" charset="0"/>
              </a:rPr>
              <a:t>will</a:t>
            </a:r>
            <a:r>
              <a:rPr kumimoji="1" lang="zh-CN" altLang="en-US" sz="2000" dirty="0">
                <a:latin typeface="Comic Sans MS" panose="030F0902030302020204" pitchFamily="66" charset="0"/>
              </a:rPr>
              <a:t> </a:t>
            </a:r>
            <a:r>
              <a:rPr kumimoji="1" lang="en-US" altLang="zh-CN" sz="2000" dirty="0">
                <a:latin typeface="Comic Sans MS" panose="030F0902030302020204" pitchFamily="66" charset="0"/>
              </a:rPr>
              <a:t>enjoy</a:t>
            </a:r>
            <a:r>
              <a:rPr kumimoji="1" lang="zh-CN" altLang="en-US" sz="2000" dirty="0">
                <a:latin typeface="Comic Sans MS" panose="030F0902030302020204" pitchFamily="66" charset="0"/>
              </a:rPr>
              <a:t> </a:t>
            </a:r>
            <a:r>
              <a:rPr kumimoji="1" lang="en-US" altLang="zh-CN" sz="2000" dirty="0">
                <a:latin typeface="Comic Sans MS" panose="030F0902030302020204" pitchFamily="66" charset="0"/>
              </a:rPr>
              <a:t>this</a:t>
            </a:r>
            <a:r>
              <a:rPr kumimoji="1" lang="zh-CN" altLang="en-US" sz="2000" dirty="0">
                <a:latin typeface="Comic Sans MS" panose="030F0902030302020204" pitchFamily="66" charset="0"/>
              </a:rPr>
              <a:t> </a:t>
            </a:r>
            <a:r>
              <a:rPr kumimoji="1" lang="en-US" altLang="zh-CN" sz="2000" dirty="0">
                <a:latin typeface="Comic Sans MS" panose="030F0902030302020204" pitchFamily="66" charset="0"/>
              </a:rPr>
              <a:t>course.</a:t>
            </a:r>
            <a:r>
              <a:rPr kumimoji="1" lang="zh-CN" altLang="en-US" sz="2000" dirty="0">
                <a:latin typeface="Comic Sans MS" panose="030F0902030302020204" pitchFamily="66" charset="0"/>
              </a:rPr>
              <a:t>  </a:t>
            </a:r>
            <a:endParaRPr kumimoji="1" lang="en-US" altLang="zh-CN" sz="2000" dirty="0">
              <a:latin typeface="Comic Sans MS" panose="030F0902030302020204" pitchFamily="66" charset="0"/>
            </a:endParaRPr>
          </a:p>
          <a:p>
            <a:pPr algn="ctr"/>
            <a:r>
              <a:rPr kumimoji="1" lang="zh-CN" altLang="en-US" sz="2000" dirty="0">
                <a:latin typeface="Comic Sans MS" panose="030F0902030302020204" pitchFamily="66" charset="0"/>
              </a:rPr>
              <a:t>     </a:t>
            </a:r>
            <a:r>
              <a:rPr kumimoji="1" lang="en-US" altLang="zh-CN" sz="2000" dirty="0">
                <a:latin typeface="Comic Sans MS" panose="030F0902030302020204" pitchFamily="66" charset="0"/>
              </a:rPr>
              <a:t>We</a:t>
            </a:r>
            <a:r>
              <a:rPr kumimoji="1" lang="zh-CN" altLang="en-US" sz="2000" dirty="0">
                <a:latin typeface="Comic Sans MS" panose="030F0902030302020204" pitchFamily="66" charset="0"/>
              </a:rPr>
              <a:t> </a:t>
            </a:r>
            <a:r>
              <a:rPr kumimoji="1" lang="en-US" altLang="zh-CN" sz="2000" dirty="0">
                <a:latin typeface="Comic Sans MS" panose="030F0902030302020204" pitchFamily="66" charset="0"/>
              </a:rPr>
              <a:t>are</a:t>
            </a:r>
            <a:r>
              <a:rPr kumimoji="1" lang="zh-CN" altLang="en-US" sz="2000" dirty="0">
                <a:latin typeface="Comic Sans MS" panose="030F0902030302020204" pitchFamily="66" charset="0"/>
              </a:rPr>
              <a:t> </a:t>
            </a:r>
            <a:r>
              <a:rPr kumimoji="1" lang="en-US" altLang="zh-CN" sz="2000" dirty="0">
                <a:latin typeface="Comic Sans MS" panose="030F0902030302020204" pitchFamily="66" charset="0"/>
              </a:rPr>
              <a:t>here</a:t>
            </a:r>
            <a:r>
              <a:rPr kumimoji="1" lang="zh-CN" altLang="en-US" sz="2000" dirty="0">
                <a:latin typeface="Comic Sans MS" panose="030F0902030302020204" pitchFamily="66" charset="0"/>
              </a:rPr>
              <a:t> </a:t>
            </a:r>
            <a:r>
              <a:rPr kumimoji="1" lang="en-US" altLang="zh-CN" sz="2000" dirty="0">
                <a:latin typeface="Comic Sans MS" panose="030F0902030302020204" pitchFamily="66" charset="0"/>
              </a:rPr>
              <a:t>to</a:t>
            </a:r>
            <a:r>
              <a:rPr kumimoji="1" lang="zh-CN" altLang="en-US" sz="2000" dirty="0">
                <a:latin typeface="Comic Sans MS" panose="030F0902030302020204" pitchFamily="66" charset="0"/>
              </a:rPr>
              <a:t> </a:t>
            </a:r>
            <a:r>
              <a:rPr kumimoji="1" lang="en-US" altLang="zh-CN" sz="2000" dirty="0">
                <a:latin typeface="Comic Sans MS" panose="030F0902030302020204" pitchFamily="66" charset="0"/>
              </a:rPr>
              <a:t>help.</a:t>
            </a:r>
            <a:r>
              <a:rPr kumimoji="1" lang="zh-CN" altLang="en-US" sz="2000" dirty="0">
                <a:latin typeface="Comic Sans MS" panose="030F0902030302020204" pitchFamily="66" charset="0"/>
              </a:rPr>
              <a:t>  </a:t>
            </a:r>
            <a:r>
              <a:rPr kumimoji="1" lang="en-US" altLang="zh-CN" sz="2000" dirty="0">
                <a:latin typeface="Comic Sans MS" panose="030F0902030302020204" pitchFamily="66" charset="0"/>
              </a:rPr>
              <a:t>We</a:t>
            </a:r>
            <a:r>
              <a:rPr kumimoji="1" lang="zh-CN" altLang="en-US" sz="2000" dirty="0">
                <a:latin typeface="Comic Sans MS" panose="030F0902030302020204" pitchFamily="66" charset="0"/>
              </a:rPr>
              <a:t> </a:t>
            </a:r>
            <a:r>
              <a:rPr kumimoji="1" lang="en-US" altLang="zh-CN" sz="2000" dirty="0">
                <a:latin typeface="Comic Sans MS" panose="030F0902030302020204" pitchFamily="66" charset="0"/>
              </a:rPr>
              <a:t>also</a:t>
            </a:r>
            <a:r>
              <a:rPr kumimoji="1" lang="zh-CN" altLang="en-US" sz="2000" dirty="0">
                <a:latin typeface="Comic Sans MS" panose="030F0902030302020204" pitchFamily="66" charset="0"/>
              </a:rPr>
              <a:t> </a:t>
            </a:r>
            <a:r>
              <a:rPr kumimoji="1" lang="en-US" altLang="zh-CN" sz="2000" dirty="0">
                <a:latin typeface="Comic Sans MS" panose="030F0902030302020204" pitchFamily="66" charset="0"/>
              </a:rPr>
              <a:t>need</a:t>
            </a:r>
            <a:r>
              <a:rPr kumimoji="1" lang="zh-CN" altLang="en-US" sz="2000" dirty="0">
                <a:latin typeface="Comic Sans MS" panose="030F0902030302020204" pitchFamily="66" charset="0"/>
              </a:rPr>
              <a:t> </a:t>
            </a:r>
            <a:r>
              <a:rPr kumimoji="1" lang="en-US" altLang="zh-CN" sz="2000" dirty="0">
                <a:latin typeface="Comic Sans MS" panose="030F0902030302020204" pitchFamily="66" charset="0"/>
              </a:rPr>
              <a:t>your</a:t>
            </a:r>
            <a:r>
              <a:rPr kumimoji="1" lang="zh-CN" altLang="en-US" sz="2000" dirty="0">
                <a:latin typeface="Comic Sans MS" panose="030F0902030302020204" pitchFamily="66" charset="0"/>
              </a:rPr>
              <a:t> </a:t>
            </a:r>
            <a:r>
              <a:rPr kumimoji="1" lang="en-US" altLang="zh-CN" sz="2000" dirty="0">
                <a:latin typeface="Comic Sans MS" panose="030F0902030302020204" pitchFamily="66" charset="0"/>
              </a:rPr>
              <a:t>help.</a:t>
            </a:r>
          </a:p>
        </p:txBody>
      </p:sp>
    </p:spTree>
    <p:extLst>
      <p:ext uri="{BB962C8B-B14F-4D97-AF65-F5344CB8AC3E}">
        <p14:creationId xmlns:p14="http://schemas.microsoft.com/office/powerpoint/2010/main" val="2938246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3" grpId="0"/>
      <p:bldP spid="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 txBox="1">
            <a:spLocks noGrp="1"/>
          </p:cNvSpPr>
          <p:nvPr>
            <p:ph type="title"/>
          </p:nvPr>
        </p:nvSpPr>
        <p:spPr>
          <a:xfrm>
            <a:off x="457200" y="492214"/>
            <a:ext cx="8229600" cy="70784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sp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25000"/>
            </a:pPr>
            <a:r>
              <a:rPr lang="zh-CN" altLang="en-US" sz="4000" dirty="0">
                <a:solidFill>
                  <a:srgbClr val="558ED5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-US" altLang="zh-CN" sz="4000" dirty="0">
                <a:solidFill>
                  <a:srgbClr val="558ED5"/>
                </a:solidFill>
                <a:latin typeface="Comic Sans MS"/>
                <a:ea typeface="Comic Sans MS"/>
                <a:cs typeface="Comic Sans MS"/>
                <a:sym typeface="Comic Sans MS"/>
              </a:rPr>
              <a:t>Share</a:t>
            </a:r>
            <a:r>
              <a:rPr lang="zh-CN" altLang="en-US" sz="4000" dirty="0">
                <a:solidFill>
                  <a:srgbClr val="558ED5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-US" altLang="zh-CN" sz="4000" dirty="0">
                <a:solidFill>
                  <a:srgbClr val="558ED5"/>
                </a:solidFill>
                <a:latin typeface="Comic Sans MS"/>
                <a:ea typeface="Comic Sans MS"/>
                <a:cs typeface="Comic Sans MS"/>
                <a:sym typeface="Comic Sans MS"/>
              </a:rPr>
              <a:t>Thoughts</a:t>
            </a:r>
            <a:r>
              <a:rPr lang="zh-CN" altLang="en-US" sz="4000" dirty="0">
                <a:solidFill>
                  <a:srgbClr val="558ED5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-US" altLang="zh-CN" sz="4000" dirty="0">
                <a:solidFill>
                  <a:srgbClr val="558ED5"/>
                </a:solidFill>
                <a:latin typeface="Comic Sans MS"/>
                <a:ea typeface="Comic Sans MS"/>
                <a:cs typeface="Comic Sans MS"/>
                <a:sym typeface="Comic Sans MS"/>
              </a:rPr>
              <a:t>Anonymously</a:t>
            </a:r>
            <a:endParaRPr lang="en-US" sz="4000" dirty="0">
              <a:solidFill>
                <a:srgbClr val="558ED5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0AE08D85-D557-5B4C-949A-243E7A8F3D7E}"/>
              </a:ext>
            </a:extLst>
          </p:cNvPr>
          <p:cNvSpPr/>
          <p:nvPr/>
        </p:nvSpPr>
        <p:spPr>
          <a:xfrm>
            <a:off x="1003847" y="1435753"/>
            <a:ext cx="78220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hlinkClick r:id="rId3"/>
              </a:rPr>
              <a:t>https://PollEv.com/free_text_polls/Un4kWgw2oJROitk8R2h4A/respond</a:t>
            </a:r>
            <a:endParaRPr lang="zh-CN" altLang="en-US" sz="2000" dirty="0"/>
          </a:p>
        </p:txBody>
      </p:sp>
      <p:pic>
        <p:nvPicPr>
          <p:cNvPr id="4" name="图片 3" descr="手机屏幕的截图&#10;&#10;描述已自动生成">
            <a:extLst>
              <a:ext uri="{FF2B5EF4-FFF2-40B4-BE49-F238E27FC236}">
                <a16:creationId xmlns:a16="http://schemas.microsoft.com/office/drawing/2014/main" id="{8073DC0A-0FE8-164A-968C-F33C416986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2079784"/>
            <a:ext cx="3201484" cy="4046943"/>
          </a:xfrm>
          <a:prstGeom prst="rect">
            <a:avLst/>
          </a:prstGeom>
        </p:spPr>
      </p:pic>
      <p:pic>
        <p:nvPicPr>
          <p:cNvPr id="13" name="图片 12" descr="手机屏幕截图&#10;&#10;描述已自动生成">
            <a:extLst>
              <a:ext uri="{FF2B5EF4-FFF2-40B4-BE49-F238E27FC236}">
                <a16:creationId xmlns:a16="http://schemas.microsoft.com/office/drawing/2014/main" id="{6BD32D40-65BD-F74D-BE09-77F95B4B75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73731" y="2067444"/>
            <a:ext cx="4952215" cy="4046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395755"/>
      </p:ext>
    </p:extLst>
  </p:cSld>
  <p:clrMapOvr>
    <a:masterClrMapping/>
  </p:clrMapOvr>
  <p:transition spd="slow" advClick="0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 txBox="1">
            <a:spLocks noGrp="1"/>
          </p:cNvSpPr>
          <p:nvPr>
            <p:ph type="title"/>
          </p:nvPr>
        </p:nvSpPr>
        <p:spPr>
          <a:xfrm>
            <a:off x="457200" y="492214"/>
            <a:ext cx="8229600" cy="70784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sp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25000"/>
            </a:pPr>
            <a:r>
              <a:rPr lang="en-US" altLang="zh-CN" sz="4000" dirty="0">
                <a:solidFill>
                  <a:srgbClr val="558ED5"/>
                </a:solidFill>
                <a:latin typeface="Comic Sans MS"/>
                <a:ea typeface="Comic Sans MS"/>
                <a:cs typeface="Comic Sans MS"/>
                <a:sym typeface="Comic Sans MS"/>
              </a:rPr>
              <a:t>Seating</a:t>
            </a:r>
            <a:r>
              <a:rPr lang="zh-CN" altLang="en-US" sz="4000" dirty="0">
                <a:solidFill>
                  <a:srgbClr val="558ED5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-US" altLang="zh-CN" sz="4000" dirty="0">
                <a:solidFill>
                  <a:srgbClr val="558ED5"/>
                </a:solidFill>
                <a:latin typeface="Comic Sans MS"/>
                <a:ea typeface="Comic Sans MS"/>
                <a:cs typeface="Comic Sans MS"/>
                <a:sym typeface="Comic Sans MS"/>
              </a:rPr>
              <a:t>Assignment</a:t>
            </a:r>
            <a:endParaRPr lang="en-US" sz="4000" dirty="0">
              <a:solidFill>
                <a:srgbClr val="558ED5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FD6237C-40A7-7D4F-B564-9626C7EE4FE4}"/>
              </a:ext>
            </a:extLst>
          </p:cNvPr>
          <p:cNvSpPr/>
          <p:nvPr/>
        </p:nvSpPr>
        <p:spPr>
          <a:xfrm>
            <a:off x="1013790" y="1825329"/>
            <a:ext cx="7235687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1" indent="-342900">
              <a:spcBef>
                <a:spcPts val="400"/>
              </a:spcBef>
              <a:buClr>
                <a:schemeClr val="dk1"/>
              </a:buClr>
              <a:buSzPct val="80000"/>
              <a:buFont typeface="Arial"/>
              <a:buChar char="•"/>
              <a:defRPr/>
            </a:pPr>
            <a:r>
              <a:rPr lang="en-US" altLang="zh-CN" sz="2500" dirty="0">
                <a:latin typeface="Comic Sans MS"/>
                <a:ea typeface="Comic Sans MS"/>
                <a:cs typeface="Comic Sans MS"/>
                <a:sym typeface="Comic Sans MS"/>
              </a:rPr>
              <a:t>Select</a:t>
            </a:r>
            <a:r>
              <a:rPr lang="zh-CN" altLang="en-US" sz="2500" dirty="0"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-US" altLang="zh-CN" sz="2500" dirty="0">
                <a:latin typeface="Comic Sans MS"/>
                <a:ea typeface="Comic Sans MS"/>
                <a:cs typeface="Comic Sans MS"/>
                <a:sym typeface="Comic Sans MS"/>
              </a:rPr>
              <a:t>your</a:t>
            </a:r>
            <a:r>
              <a:rPr lang="zh-CN" altLang="en-US" sz="2500" dirty="0"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-US" altLang="zh-CN" sz="2500" dirty="0">
                <a:latin typeface="Comic Sans MS"/>
                <a:ea typeface="Comic Sans MS"/>
                <a:cs typeface="Comic Sans MS"/>
                <a:sym typeface="Comic Sans MS"/>
              </a:rPr>
              <a:t>seat</a:t>
            </a:r>
            <a:r>
              <a:rPr lang="zh-CN" altLang="en-US" sz="2500" dirty="0"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-US" altLang="zh-CN" sz="2500" dirty="0">
                <a:latin typeface="Comic Sans MS"/>
                <a:ea typeface="Comic Sans MS"/>
                <a:cs typeface="Comic Sans MS"/>
                <a:sym typeface="Comic Sans MS"/>
              </a:rPr>
              <a:t>today</a:t>
            </a:r>
          </a:p>
          <a:p>
            <a:pPr marL="0" lvl="1">
              <a:spcBef>
                <a:spcPts val="400"/>
              </a:spcBef>
              <a:buClr>
                <a:schemeClr val="dk1"/>
              </a:buClr>
              <a:buSzPct val="80000"/>
              <a:defRPr/>
            </a:pPr>
            <a:endParaRPr lang="en-US" altLang="zh-CN" sz="2500" dirty="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342900" lvl="1" indent="-342900">
              <a:spcBef>
                <a:spcPts val="400"/>
              </a:spcBef>
              <a:buClr>
                <a:schemeClr val="dk1"/>
              </a:buClr>
              <a:buSzPct val="80000"/>
              <a:buFont typeface="Arial"/>
              <a:buChar char="•"/>
              <a:defRPr/>
            </a:pPr>
            <a:endParaRPr lang="en-US" altLang="zh-CN" sz="2500" dirty="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342900" lvl="1" indent="-342900">
              <a:spcBef>
                <a:spcPts val="400"/>
              </a:spcBef>
              <a:buClr>
                <a:schemeClr val="dk1"/>
              </a:buClr>
              <a:buSzPct val="80000"/>
              <a:buFont typeface="Arial"/>
              <a:buChar char="•"/>
              <a:defRPr/>
            </a:pPr>
            <a:r>
              <a:rPr lang="en-US" altLang="zh-CN" sz="2500" dirty="0">
                <a:latin typeface="Comic Sans MS"/>
                <a:ea typeface="Comic Sans MS"/>
                <a:cs typeface="Comic Sans MS"/>
                <a:sym typeface="Comic Sans MS"/>
              </a:rPr>
              <a:t>Report</a:t>
            </a:r>
            <a:r>
              <a:rPr lang="zh-CN" altLang="en-US" sz="2500" dirty="0"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-US" altLang="zh-CN" sz="2500" dirty="0">
                <a:latin typeface="Comic Sans MS"/>
                <a:ea typeface="Comic Sans MS"/>
                <a:cs typeface="Comic Sans MS"/>
                <a:sym typeface="Comic Sans MS"/>
              </a:rPr>
              <a:t>the</a:t>
            </a:r>
            <a:r>
              <a:rPr lang="zh-CN" altLang="en-US" sz="2500" dirty="0"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-US" altLang="zh-CN" sz="2500" dirty="0">
                <a:latin typeface="Comic Sans MS"/>
                <a:ea typeface="Comic Sans MS"/>
                <a:cs typeface="Comic Sans MS"/>
                <a:sym typeface="Comic Sans MS"/>
              </a:rPr>
              <a:t>seat</a:t>
            </a:r>
            <a:r>
              <a:rPr lang="zh-CN" altLang="en-US" sz="2500" dirty="0"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-US" altLang="zh-CN" sz="2500" dirty="0">
                <a:latin typeface="Comic Sans MS"/>
                <a:ea typeface="Comic Sans MS"/>
                <a:cs typeface="Comic Sans MS"/>
                <a:sym typeface="Comic Sans MS"/>
              </a:rPr>
              <a:t>number</a:t>
            </a:r>
            <a:r>
              <a:rPr lang="zh-CN" altLang="en-US" sz="2500" dirty="0"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-US" altLang="zh-CN" sz="2500" dirty="0">
                <a:latin typeface="Comic Sans MS"/>
                <a:ea typeface="Comic Sans MS"/>
                <a:cs typeface="Comic Sans MS"/>
                <a:sym typeface="Comic Sans MS"/>
              </a:rPr>
              <a:t>in</a:t>
            </a:r>
            <a:r>
              <a:rPr lang="zh-CN" altLang="en-US" sz="2500" dirty="0"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-US" altLang="zh-CN" sz="2500" dirty="0">
                <a:latin typeface="Comic Sans MS"/>
                <a:ea typeface="Comic Sans MS"/>
                <a:cs typeface="Comic Sans MS"/>
                <a:sym typeface="Comic Sans MS"/>
              </a:rPr>
              <a:t>the</a:t>
            </a:r>
            <a:r>
              <a:rPr lang="zh-CN" altLang="en-US" sz="2500" dirty="0"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-US" altLang="zh-CN" sz="2500" dirty="0">
                <a:latin typeface="Comic Sans MS"/>
                <a:ea typeface="Comic Sans MS"/>
                <a:cs typeface="Comic Sans MS"/>
                <a:sym typeface="Comic Sans MS"/>
              </a:rPr>
              <a:t>seating</a:t>
            </a:r>
            <a:r>
              <a:rPr lang="zh-CN" altLang="en-US" sz="2500" dirty="0"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-US" altLang="zh-CN" sz="2500" dirty="0">
                <a:latin typeface="Comic Sans MS"/>
                <a:ea typeface="Comic Sans MS"/>
                <a:cs typeface="Comic Sans MS"/>
                <a:sym typeface="Comic Sans MS"/>
              </a:rPr>
              <a:t>assignments</a:t>
            </a:r>
            <a:r>
              <a:rPr lang="zh-CN" altLang="en-US" sz="2500" dirty="0"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-US" altLang="zh-CN" sz="2500" dirty="0">
                <a:latin typeface="Comic Sans MS"/>
                <a:ea typeface="Comic Sans MS"/>
                <a:cs typeface="Comic Sans MS"/>
                <a:sym typeface="Comic Sans MS"/>
              </a:rPr>
              <a:t>tool</a:t>
            </a:r>
            <a:r>
              <a:rPr lang="zh-CN" altLang="en-US" sz="2500" dirty="0"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-US" altLang="zh-CN" sz="2500" dirty="0">
                <a:latin typeface="Comic Sans MS"/>
                <a:ea typeface="Comic Sans MS"/>
                <a:cs typeface="Comic Sans MS"/>
                <a:sym typeface="Comic Sans MS"/>
              </a:rPr>
              <a:t>in</a:t>
            </a:r>
            <a:r>
              <a:rPr lang="zh-CN" altLang="en-US" sz="2500" dirty="0"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-US" altLang="zh-CN" sz="2500" dirty="0">
                <a:latin typeface="Comic Sans MS"/>
                <a:ea typeface="Comic Sans MS"/>
                <a:cs typeface="Comic Sans MS"/>
                <a:sym typeface="Comic Sans MS"/>
              </a:rPr>
              <a:t>NYU</a:t>
            </a:r>
            <a:r>
              <a:rPr lang="zh-CN" altLang="en-US" sz="2500" dirty="0"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-US" altLang="zh-CN" sz="2500" dirty="0">
                <a:latin typeface="Comic Sans MS"/>
                <a:ea typeface="Comic Sans MS"/>
                <a:cs typeface="Comic Sans MS"/>
                <a:sym typeface="Comic Sans MS"/>
              </a:rPr>
              <a:t>classes</a:t>
            </a:r>
          </a:p>
          <a:p>
            <a:pPr marL="342900" lvl="1" indent="-342900">
              <a:spcBef>
                <a:spcPts val="400"/>
              </a:spcBef>
              <a:buClr>
                <a:schemeClr val="dk1"/>
              </a:buClr>
              <a:buSzPct val="80000"/>
              <a:buFont typeface="Arial"/>
              <a:buChar char="•"/>
              <a:defRPr/>
            </a:pPr>
            <a:endParaRPr lang="en-US" altLang="zh-CN" sz="2500" dirty="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1">
              <a:spcBef>
                <a:spcPts val="400"/>
              </a:spcBef>
              <a:buClr>
                <a:schemeClr val="dk1"/>
              </a:buClr>
              <a:buSzPct val="80000"/>
              <a:defRPr/>
            </a:pPr>
            <a:endParaRPr lang="en-US" altLang="zh-CN" sz="2500" dirty="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342900" lvl="1" indent="-342900">
              <a:spcBef>
                <a:spcPts val="400"/>
              </a:spcBef>
              <a:buClr>
                <a:schemeClr val="dk1"/>
              </a:buClr>
              <a:buSzPct val="80000"/>
              <a:buFont typeface="Arial"/>
              <a:buChar char="•"/>
              <a:defRPr/>
            </a:pPr>
            <a:r>
              <a:rPr lang="en-US" altLang="zh-CN" sz="2500" dirty="0">
                <a:latin typeface="Comic Sans MS"/>
                <a:ea typeface="Comic Sans MS"/>
                <a:cs typeface="Comic Sans MS"/>
                <a:sym typeface="Comic Sans MS"/>
              </a:rPr>
              <a:t>Keep</a:t>
            </a:r>
            <a:r>
              <a:rPr lang="zh-CN" altLang="en-US" sz="2500" dirty="0"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-US" altLang="zh-CN" sz="2500" dirty="0">
                <a:latin typeface="Comic Sans MS"/>
                <a:ea typeface="Comic Sans MS"/>
                <a:cs typeface="Comic Sans MS"/>
                <a:sym typeface="Comic Sans MS"/>
              </a:rPr>
              <a:t>the</a:t>
            </a:r>
            <a:r>
              <a:rPr lang="zh-CN" altLang="en-US" sz="2500" dirty="0"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-US" altLang="zh-CN" sz="2500" dirty="0">
                <a:latin typeface="Comic Sans MS"/>
                <a:ea typeface="Comic Sans MS"/>
                <a:cs typeface="Comic Sans MS"/>
                <a:sym typeface="Comic Sans MS"/>
              </a:rPr>
              <a:t>same</a:t>
            </a:r>
            <a:r>
              <a:rPr lang="zh-CN" altLang="en-US" sz="2500" dirty="0"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-US" altLang="zh-CN" sz="2500" dirty="0">
                <a:latin typeface="Comic Sans MS"/>
                <a:ea typeface="Comic Sans MS"/>
                <a:cs typeface="Comic Sans MS"/>
                <a:sym typeface="Comic Sans MS"/>
              </a:rPr>
              <a:t>seat</a:t>
            </a:r>
            <a:r>
              <a:rPr lang="zh-CN" altLang="en-US" sz="2500" dirty="0"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-US" altLang="zh-CN" sz="2500" dirty="0">
                <a:latin typeface="Comic Sans MS"/>
                <a:ea typeface="Comic Sans MS"/>
                <a:cs typeface="Comic Sans MS"/>
                <a:sym typeface="Comic Sans MS"/>
              </a:rPr>
              <a:t>for</a:t>
            </a:r>
            <a:r>
              <a:rPr lang="zh-CN" altLang="en-US" sz="2500" dirty="0"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-US" altLang="zh-CN" sz="2500" dirty="0">
                <a:latin typeface="Comic Sans MS"/>
                <a:ea typeface="Comic Sans MS"/>
                <a:cs typeface="Comic Sans MS"/>
                <a:sym typeface="Comic Sans MS"/>
              </a:rPr>
              <a:t>the</a:t>
            </a:r>
            <a:r>
              <a:rPr lang="zh-CN" altLang="en-US" sz="2500" dirty="0"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-US" altLang="zh-CN" sz="2500" dirty="0">
                <a:latin typeface="Comic Sans MS"/>
                <a:ea typeface="Comic Sans MS"/>
                <a:cs typeface="Comic Sans MS"/>
                <a:sym typeface="Comic Sans MS"/>
              </a:rPr>
              <a:t>entire</a:t>
            </a:r>
            <a:r>
              <a:rPr lang="zh-CN" altLang="en-US" sz="2500" dirty="0"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-US" altLang="zh-CN" sz="2500" dirty="0">
                <a:latin typeface="Comic Sans MS"/>
                <a:ea typeface="Comic Sans MS"/>
                <a:cs typeface="Comic Sans MS"/>
                <a:sym typeface="Comic Sans MS"/>
              </a:rPr>
              <a:t>semester</a:t>
            </a:r>
          </a:p>
        </p:txBody>
      </p:sp>
    </p:spTree>
    <p:extLst>
      <p:ext uri="{BB962C8B-B14F-4D97-AF65-F5344CB8AC3E}">
        <p14:creationId xmlns:p14="http://schemas.microsoft.com/office/powerpoint/2010/main" val="1642350021"/>
      </p:ext>
    </p:extLst>
  </p:cSld>
  <p:clrMapOvr>
    <a:masterClrMapping/>
  </p:clrMapOvr>
  <p:transition spd="slow" advClick="0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20674" y="2711237"/>
            <a:ext cx="7059641" cy="1218638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rgbClr val="558ED5"/>
                </a:solidFill>
                <a:latin typeface="Comic Sans MS" panose="030F0902030302020204" pitchFamily="66" charset="0"/>
              </a:rPr>
              <a:t>Part I</a:t>
            </a:r>
            <a:r>
              <a:rPr lang="en-US" altLang="zh-CN" dirty="0">
                <a:solidFill>
                  <a:srgbClr val="558ED5"/>
                </a:solidFill>
                <a:latin typeface="Comic Sans MS" panose="030F0902030302020204" pitchFamily="66" charset="0"/>
              </a:rPr>
              <a:t>I</a:t>
            </a:r>
            <a:r>
              <a:rPr lang="en-US" dirty="0">
                <a:solidFill>
                  <a:srgbClr val="558ED5"/>
                </a:solidFill>
                <a:latin typeface="Comic Sans MS" panose="030F0902030302020204" pitchFamily="66" charset="0"/>
              </a:rPr>
              <a:t>: </a:t>
            </a:r>
            <a:r>
              <a:rPr lang="zh-CN" altLang="en-US" dirty="0">
                <a:solidFill>
                  <a:srgbClr val="558ED5"/>
                </a:solidFill>
                <a:latin typeface="Comic Sans MS" panose="030F0902030302020204" pitchFamily="66" charset="0"/>
              </a:rPr>
              <a:t> </a:t>
            </a:r>
            <a:r>
              <a:rPr lang="en-US" altLang="zh-CN" dirty="0">
                <a:solidFill>
                  <a:srgbClr val="558ED5"/>
                </a:solidFill>
                <a:latin typeface="Comic Sans MS" panose="030F0902030302020204" pitchFamily="66" charset="0"/>
              </a:rPr>
              <a:t>Course</a:t>
            </a:r>
            <a:r>
              <a:rPr lang="zh-CN" altLang="en-US" dirty="0">
                <a:solidFill>
                  <a:srgbClr val="558ED5"/>
                </a:solidFill>
                <a:latin typeface="Comic Sans MS" panose="030F0902030302020204" pitchFamily="66" charset="0"/>
              </a:rPr>
              <a:t> </a:t>
            </a:r>
            <a:r>
              <a:rPr lang="en-US" altLang="zh-CN" dirty="0">
                <a:solidFill>
                  <a:srgbClr val="558ED5"/>
                </a:solidFill>
                <a:latin typeface="Comic Sans MS" panose="030F0902030302020204" pitchFamily="66" charset="0"/>
              </a:rPr>
              <a:t>Overview</a:t>
            </a:r>
            <a:endParaRPr lang="en-US" dirty="0">
              <a:solidFill>
                <a:srgbClr val="558ED5"/>
              </a:solidFill>
              <a:latin typeface="Comic Sans MS" panose="030F09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1054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5920</TotalTime>
  <Words>1885</Words>
  <Application>Microsoft Macintosh PowerPoint</Application>
  <PresentationFormat>全屏显示(4:3)</PresentationFormat>
  <Paragraphs>314</Paragraphs>
  <Slides>62</Slides>
  <Notes>62</Notes>
  <HiddenSlides>1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62</vt:i4>
      </vt:variant>
    </vt:vector>
  </HeadingPairs>
  <TitlesOfParts>
    <vt:vector size="66" baseType="lpstr">
      <vt:lpstr>Arial</vt:lpstr>
      <vt:lpstr>Calibri</vt:lpstr>
      <vt:lpstr>Comic Sans MS</vt:lpstr>
      <vt:lpstr>Office Theme</vt:lpstr>
      <vt:lpstr>PowerPoint 演示文稿</vt:lpstr>
      <vt:lpstr>Part I:  Set Things Up</vt:lpstr>
      <vt:lpstr>Instructor</vt:lpstr>
      <vt:lpstr>Recitation Instructor</vt:lpstr>
      <vt:lpstr>Learning Assistant</vt:lpstr>
      <vt:lpstr>PowerPoint 演示文稿</vt:lpstr>
      <vt:lpstr> Share Thoughts Anonymously</vt:lpstr>
      <vt:lpstr>Seating Assignment</vt:lpstr>
      <vt:lpstr>Part II:  Course Overview</vt:lpstr>
      <vt:lpstr>Course Information</vt:lpstr>
      <vt:lpstr>The Main Source</vt:lpstr>
      <vt:lpstr>Reference Books</vt:lpstr>
      <vt:lpstr>Course Overview</vt:lpstr>
      <vt:lpstr>Course Schedule (Tentative) </vt:lpstr>
      <vt:lpstr>Assignment Due/Exam Schedule</vt:lpstr>
      <vt:lpstr>Assignment Policies</vt:lpstr>
      <vt:lpstr>Addressing Concerns </vt:lpstr>
      <vt:lpstr>Other Remarks</vt:lpstr>
      <vt:lpstr>General Sharing</vt:lpstr>
      <vt:lpstr>Any Questions? (about me? the course?)</vt:lpstr>
      <vt:lpstr>A Bit More About You? (e.g. names, hobbies, goals/dreams)</vt:lpstr>
      <vt:lpstr>PowerPoint 演示文稿</vt:lpstr>
      <vt:lpstr>Part III:  A Sample Lecture </vt:lpstr>
      <vt:lpstr>Warm Up: A Competition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Training: Problem Solving</vt:lpstr>
      <vt:lpstr>Hokusai’s The Wave  (c. 1829–1833)</vt:lpstr>
      <vt:lpstr>Math in Art </vt:lpstr>
      <vt:lpstr>A Closer Look</vt:lpstr>
      <vt:lpstr>The Fibonacci Sequence </vt:lpstr>
      <vt:lpstr>Today’s Problem:   Compute n-th Fibonacci Number</vt:lpstr>
      <vt:lpstr>Attempt 1</vt:lpstr>
      <vt:lpstr>Three Questions For Algorithms (算法灵魂的三大拷问)</vt:lpstr>
      <vt:lpstr>Is It Correct?</vt:lpstr>
      <vt:lpstr>How Much Time Does it Take?</vt:lpstr>
      <vt:lpstr>Can We Do Better?</vt:lpstr>
      <vt:lpstr>Attempt 2</vt:lpstr>
      <vt:lpstr>Is It Correct?</vt:lpstr>
      <vt:lpstr>How Much Time Does it Take?</vt:lpstr>
      <vt:lpstr>Can We Even Do better?</vt:lpstr>
      <vt:lpstr>Cool Down</vt:lpstr>
      <vt:lpstr>Some Take-Away Messages</vt:lpstr>
    </vt:vector>
  </TitlesOfParts>
  <Company>CUHK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Siyao Guo</dc:creator>
  <cp:lastModifiedBy>Siyao Guo</cp:lastModifiedBy>
  <cp:revision>296</cp:revision>
  <cp:lastPrinted>2020-09-14T01:29:55Z</cp:lastPrinted>
  <dcterms:created xsi:type="dcterms:W3CDTF">2018-02-08T20:34:46Z</dcterms:created>
  <dcterms:modified xsi:type="dcterms:W3CDTF">2020-09-14T01:58:07Z</dcterms:modified>
</cp:coreProperties>
</file>